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654" r:id="rId2"/>
    <p:sldId id="256" r:id="rId3"/>
    <p:sldId id="397" r:id="rId4"/>
    <p:sldId id="395" r:id="rId5"/>
    <p:sldId id="396" r:id="rId6"/>
    <p:sldId id="398" r:id="rId7"/>
    <p:sldId id="386" r:id="rId8"/>
    <p:sldId id="399" r:id="rId9"/>
    <p:sldId id="387" r:id="rId10"/>
    <p:sldId id="388" r:id="rId11"/>
    <p:sldId id="389" r:id="rId12"/>
    <p:sldId id="390" r:id="rId13"/>
    <p:sldId id="391" r:id="rId14"/>
    <p:sldId id="392" r:id="rId15"/>
    <p:sldId id="393" r:id="rId16"/>
    <p:sldId id="394" r:id="rId17"/>
    <p:sldId id="400" r:id="rId18"/>
    <p:sldId id="401" r:id="rId19"/>
    <p:sldId id="402" r:id="rId20"/>
    <p:sldId id="634" r:id="rId21"/>
    <p:sldId id="403" r:id="rId22"/>
    <p:sldId id="630" r:id="rId23"/>
    <p:sldId id="631" r:id="rId24"/>
    <p:sldId id="404" r:id="rId25"/>
    <p:sldId id="405" r:id="rId26"/>
    <p:sldId id="406" r:id="rId27"/>
    <p:sldId id="407" r:id="rId28"/>
    <p:sldId id="409" r:id="rId29"/>
    <p:sldId id="410" r:id="rId30"/>
    <p:sldId id="411" r:id="rId31"/>
    <p:sldId id="412" r:id="rId32"/>
    <p:sldId id="413" r:id="rId33"/>
    <p:sldId id="414" r:id="rId34"/>
    <p:sldId id="415"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636" r:id="rId51"/>
    <p:sldId id="637" r:id="rId52"/>
    <p:sldId id="638" r:id="rId53"/>
    <p:sldId id="639" r:id="rId54"/>
    <p:sldId id="640" r:id="rId55"/>
    <p:sldId id="641" r:id="rId56"/>
    <p:sldId id="642" r:id="rId57"/>
    <p:sldId id="643" r:id="rId58"/>
    <p:sldId id="644" r:id="rId59"/>
    <p:sldId id="59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d rajaee" initials="hr" lastIdx="28" clrIdx="0">
    <p:extLst>
      <p:ext uri="{19B8F6BF-5375-455C-9EA6-DF929625EA0E}">
        <p15:presenceInfo xmlns:p15="http://schemas.microsoft.com/office/powerpoint/2012/main" userId="1cee4cd24a738211" providerId="Windows Live"/>
      </p:ext>
    </p:extLst>
  </p:cmAuthor>
  <p:cmAuthor id="2" name="hamid" initials="h" lastIdx="2" clrIdx="1">
    <p:extLst>
      <p:ext uri="{19B8F6BF-5375-455C-9EA6-DF929625EA0E}">
        <p15:presenceInfo xmlns:p15="http://schemas.microsoft.com/office/powerpoint/2012/main" userId="f0a6ef8e50732d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907" autoAdjust="0"/>
    <p:restoredTop sz="94663" autoAdjust="0"/>
  </p:normalViewPr>
  <p:slideViewPr>
    <p:cSldViewPr snapToGrid="0">
      <p:cViewPr>
        <p:scale>
          <a:sx n="64" d="100"/>
          <a:sy n="64" d="100"/>
        </p:scale>
        <p:origin x="2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B7272-0BAA-4A60-BC91-7621052D130B}"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CB08F-07BD-45D8-8AE8-527303D34CEF}" type="slidenum">
              <a:rPr lang="en-US" smtClean="0"/>
              <a:t>‹#›</a:t>
            </a:fld>
            <a:endParaRPr lang="en-US"/>
          </a:p>
        </p:txBody>
      </p:sp>
    </p:spTree>
    <p:extLst>
      <p:ext uri="{BB962C8B-B14F-4D97-AF65-F5344CB8AC3E}">
        <p14:creationId xmlns:p14="http://schemas.microsoft.com/office/powerpoint/2010/main" val="131178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0C22-110C-4EC9-A435-2A473CE0F3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B83B9C-3404-4437-9203-EF65FFC92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8561B7-171D-4110-8B39-1299E15AE162}"/>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B1CCB75E-B408-4F8F-8C50-665F0D968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5B5BA-A4EB-431F-864A-DC72047CBB98}"/>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618778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DBC2-9B49-4BB0-BDAF-97C6BCA3B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96D5E3-3D81-414A-A6A2-9EB58E429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E5D05-6470-45F3-92A0-57106EC8C72B}"/>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16D15ED4-4672-417B-B155-628DA4372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8F7A8-CCD4-464F-BA68-9066C7B705B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9625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D4A81-772D-43A4-B599-A56CA4CCD8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85D57-853D-48FD-A1FA-21C3254A3F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68580-03B1-4411-8E9D-D84CD5057AD0}"/>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CE3D2969-AAD7-40E4-87ED-0498D05DD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B2C18-A5D5-4743-9502-A1086CDBFFF1}"/>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1209091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82AB-3401-49DC-AB0A-E65755DA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B1C59-0153-4331-B9E6-DE7EFDE68B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0201E-DBA0-4E4A-85BD-C6B14A8E046E}"/>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7937154F-8977-4E7C-9B57-55735CA5F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C8EE1-5320-412A-B9F7-49F4E84F01FB}"/>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142871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1B1A-3DC0-48EB-834A-D25ABBCB30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EA242C-1D5D-4CB7-9133-2F56979BA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72C1A-2D7A-4F10-ADBA-69D8A97630C1}"/>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F365D470-E192-409E-9F58-ED03AAEC8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BF7F-03D6-400E-AB90-A0630462CB4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13523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1D9E5-9754-43F5-90A6-9377F5DF2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A0990-3175-47D8-B5AC-D30F03F5C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78A8EC-DE5A-4172-87C8-966AB0001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189B3-4564-4F0E-9E51-636ADEAF77F0}"/>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6" name="Footer Placeholder 5">
            <a:extLst>
              <a:ext uri="{FF2B5EF4-FFF2-40B4-BE49-F238E27FC236}">
                <a16:creationId xmlns:a16="http://schemas.microsoft.com/office/drawing/2014/main" id="{188C53D1-AFEF-4563-A735-F38DA1EC9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EF234-A5E8-4FAF-A711-154042026B6F}"/>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773329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72B-913D-4C1F-AA2F-447A4D0EC2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2B1BBA-5C5A-4901-9B20-DAACDCFAB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3930EE-F24C-4CA5-9C58-942DA59FC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2B2F88-8A0D-4D61-A3CF-50B228CFA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2DED0-5867-4DCC-957C-74A1959E58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03936-6D00-4A3F-94F1-91A6BFC4F52A}"/>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8" name="Footer Placeholder 7">
            <a:extLst>
              <a:ext uri="{FF2B5EF4-FFF2-40B4-BE49-F238E27FC236}">
                <a16:creationId xmlns:a16="http://schemas.microsoft.com/office/drawing/2014/main" id="{44EECC93-B82A-43F6-88A1-ED0A0A926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6FE7-D08A-47B3-82D1-A96E756C3721}"/>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897200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BBAD-CDEC-44AE-A93C-95BC0AAAFF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145BB5-D35E-4D6D-9805-27F8CCD17E11}"/>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4" name="Footer Placeholder 3">
            <a:extLst>
              <a:ext uri="{FF2B5EF4-FFF2-40B4-BE49-F238E27FC236}">
                <a16:creationId xmlns:a16="http://schemas.microsoft.com/office/drawing/2014/main" id="{0F730258-F884-4202-A911-208781E962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35C66-41B7-49BF-AC09-001DBB6415A0}"/>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79848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D48DC-B387-40ED-ABFD-5CECAEF8EFFD}"/>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3" name="Footer Placeholder 2">
            <a:extLst>
              <a:ext uri="{FF2B5EF4-FFF2-40B4-BE49-F238E27FC236}">
                <a16:creationId xmlns:a16="http://schemas.microsoft.com/office/drawing/2014/main" id="{703A8827-3971-42F2-889E-919ECCCD37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F5C7D-F711-4372-8E47-F0CBCC2BF260}"/>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2375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4FEF-EFBA-4413-AB9E-E121F9A3C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82C177-A444-4BA3-BEFB-7F2DBF52AF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46D17-53B1-4AE0-BAB7-36FB47819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EA25D-FA37-4CFE-9D30-D2B5ADDA8B59}"/>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6" name="Footer Placeholder 5">
            <a:extLst>
              <a:ext uri="{FF2B5EF4-FFF2-40B4-BE49-F238E27FC236}">
                <a16:creationId xmlns:a16="http://schemas.microsoft.com/office/drawing/2014/main" id="{98F996AE-6D63-40D3-83E7-62D08E09F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289DA-9BD6-4B7F-892F-EA76B5F99C44}"/>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3938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3B68-DC9F-4259-A978-DC8C5284D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54E91-BB17-43A3-B33E-059FBCD80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3362A2-2C3F-4E9B-8259-9AE16177B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89B6D-A8E9-4E8C-8C92-74DC7A0B18DD}"/>
              </a:ext>
            </a:extLst>
          </p:cNvPr>
          <p:cNvSpPr>
            <a:spLocks noGrp="1"/>
          </p:cNvSpPr>
          <p:nvPr>
            <p:ph type="dt" sz="half" idx="10"/>
          </p:nvPr>
        </p:nvSpPr>
        <p:spPr/>
        <p:txBody>
          <a:bodyPr/>
          <a:lstStyle/>
          <a:p>
            <a:fld id="{92FFF796-DDD5-495A-85CC-4ACF406B8687}" type="datetimeFigureOut">
              <a:rPr lang="en-US" smtClean="0"/>
              <a:t>12/17/2024</a:t>
            </a:fld>
            <a:endParaRPr lang="en-US"/>
          </a:p>
        </p:txBody>
      </p:sp>
      <p:sp>
        <p:nvSpPr>
          <p:cNvPr id="6" name="Footer Placeholder 5">
            <a:extLst>
              <a:ext uri="{FF2B5EF4-FFF2-40B4-BE49-F238E27FC236}">
                <a16:creationId xmlns:a16="http://schemas.microsoft.com/office/drawing/2014/main" id="{DBF7FC30-2F98-4F05-BF34-DC76658AD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B8EFF-C66D-4497-9669-846642003C2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436627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1F0A6-26AE-45EC-B75C-FE2A4CB6E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88DE4-6485-474F-9F85-F2949A8A8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DB82D-9E19-4CDD-8E94-D3C2B3963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FF796-DDD5-495A-85CC-4ACF406B8687}" type="datetimeFigureOut">
              <a:rPr lang="en-US" smtClean="0"/>
              <a:t>12/17/2024</a:t>
            </a:fld>
            <a:endParaRPr lang="en-US"/>
          </a:p>
        </p:txBody>
      </p:sp>
      <p:sp>
        <p:nvSpPr>
          <p:cNvPr id="5" name="Footer Placeholder 4">
            <a:extLst>
              <a:ext uri="{FF2B5EF4-FFF2-40B4-BE49-F238E27FC236}">
                <a16:creationId xmlns:a16="http://schemas.microsoft.com/office/drawing/2014/main" id="{958349AF-B1FE-4F6A-ADD2-1858827169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86EF50-2B26-4BCE-935F-F52908311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1B896-487D-4763-8241-5387787B54AC}" type="slidenum">
              <a:rPr lang="en-US" smtClean="0"/>
              <a:t>‹#›</a:t>
            </a:fld>
            <a:endParaRPr lang="en-US"/>
          </a:p>
        </p:txBody>
      </p:sp>
    </p:spTree>
    <p:extLst>
      <p:ext uri="{BB962C8B-B14F-4D97-AF65-F5344CB8AC3E}">
        <p14:creationId xmlns:p14="http://schemas.microsoft.com/office/powerpoint/2010/main" val="3171297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help.tableau.com/current/guides/get-started-tutorial/en-us/get-started-tutorial-share.ht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educba.com/what-is-tableau-server/" TargetMode="External"/><Relationship Id="rId2" Type="http://schemas.openxmlformats.org/officeDocument/2006/relationships/hyperlink" Target="https://www.educba.com/tableau-workboo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755903" y="3399769"/>
            <a:ext cx="10640754" cy="1674255"/>
          </a:xfrm>
        </p:spPr>
        <p:txBody>
          <a:bodyPr anchor="b">
            <a:normAutofit fontScale="90000"/>
          </a:bodyPr>
          <a:lstStyle/>
          <a:p>
            <a:r>
              <a:rPr lang="en-US" dirty="0"/>
              <a:t>Business Intelligence Using Tableau/Power BI – Day 3</a:t>
            </a:r>
            <a:endParaRPr lang="en-CA" sz="4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48BEBA0F-C976-7070-0575-5C5C8B09F832}"/>
              </a:ext>
            </a:extLst>
          </p:cNvPr>
          <p:cNvSpPr>
            <a:spLocks noGrp="1"/>
          </p:cNvSpPr>
          <p:nvPr>
            <p:ph type="ftr" sz="quarter" idx="11"/>
          </p:nvPr>
        </p:nvSpPr>
        <p:spPr/>
        <p:txBody>
          <a:bodyPr/>
          <a:lstStyle/>
          <a:p>
            <a:r>
              <a:rPr lang="en-US"/>
              <a:t>Metro College Of Technology</a:t>
            </a:r>
            <a:endParaRPr lang="en-US" dirty="0"/>
          </a:p>
        </p:txBody>
      </p:sp>
      <p:sp>
        <p:nvSpPr>
          <p:cNvPr id="11" name="Slide Number Placeholder 10">
            <a:extLst>
              <a:ext uri="{FF2B5EF4-FFF2-40B4-BE49-F238E27FC236}">
                <a16:creationId xmlns:a16="http://schemas.microsoft.com/office/drawing/2014/main" id="{8B44AD85-9AAA-2C1C-2C1E-734556EB1C55}"/>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863BE5DC-A070-FCA1-8992-1B07FACD1F82}"/>
              </a:ext>
            </a:extLst>
          </p:cNvPr>
          <p:cNvPicPr>
            <a:picLocks noChangeAspect="1"/>
          </p:cNvPicPr>
          <p:nvPr/>
        </p:nvPicPr>
        <p:blipFill>
          <a:blip r:embed="rId2"/>
          <a:stretch>
            <a:fillRect/>
          </a:stretch>
        </p:blipFill>
        <p:spPr>
          <a:xfrm>
            <a:off x="582514" y="320231"/>
            <a:ext cx="10965520" cy="2836567"/>
          </a:xfrm>
          <a:prstGeom prst="rect">
            <a:avLst/>
          </a:prstGeom>
        </p:spPr>
      </p:pic>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E6DB2704-C583-45A9-9120-96455A59BFF2}"/>
              </a:ext>
            </a:extLst>
          </p:cNvPr>
          <p:cNvSpPr txBox="1"/>
          <p:nvPr/>
        </p:nvSpPr>
        <p:spPr>
          <a:xfrm>
            <a:off x="622998" y="426108"/>
            <a:ext cx="11193864" cy="1231106"/>
          </a:xfrm>
          <a:prstGeom prst="rect">
            <a:avLst/>
          </a:prstGeom>
          <a:noFill/>
        </p:spPr>
        <p:txBody>
          <a:bodyPr wrap="square">
            <a:spAutoFit/>
          </a:bodyPr>
          <a:lstStyle/>
          <a:p>
            <a:pPr algn="ctr"/>
            <a:r>
              <a:rPr lang="en-US" sz="2000" b="1" i="0" dirty="0">
                <a:solidFill>
                  <a:srgbClr val="333333"/>
                </a:solidFill>
                <a:effectLst/>
                <a:latin typeface="Benton Sans Book"/>
              </a:rPr>
              <a:t>Set up your dashboard</a:t>
            </a:r>
          </a:p>
          <a:p>
            <a:pPr algn="l"/>
            <a:r>
              <a:rPr lang="en-US" b="0" i="0" dirty="0">
                <a:solidFill>
                  <a:srgbClr val="333333"/>
                </a:solidFill>
                <a:effectLst/>
                <a:latin typeface="Merriweather"/>
              </a:rPr>
              <a:t>You want to emphasize that certain items sold in certain places are doing poorly. Your bar graph view of profit and your map view demonstrate this point nicely.</a:t>
            </a:r>
          </a:p>
          <a:p>
            <a:pPr algn="l">
              <a:buFont typeface="+mj-lt"/>
              <a:buAutoNum type="arabicPeriod"/>
            </a:pPr>
            <a:r>
              <a:rPr lang="en-US" b="0" i="0" dirty="0">
                <a:solidFill>
                  <a:srgbClr val="333333"/>
                </a:solidFill>
                <a:effectLst/>
                <a:latin typeface="Merriweather"/>
              </a:rPr>
              <a:t>Click the </a:t>
            </a:r>
            <a:r>
              <a:rPr lang="en-US" b="1" i="0" dirty="0">
                <a:solidFill>
                  <a:srgbClr val="333333"/>
                </a:solidFill>
                <a:effectLst/>
                <a:latin typeface="Merriweather"/>
              </a:rPr>
              <a:t>New dashboard</a:t>
            </a:r>
            <a:r>
              <a:rPr lang="en-US" b="0" i="0" dirty="0">
                <a:solidFill>
                  <a:srgbClr val="333333"/>
                </a:solidFill>
                <a:effectLst/>
                <a:latin typeface="Merriweather"/>
              </a:rPr>
              <a:t> button.</a:t>
            </a:r>
          </a:p>
        </p:txBody>
      </p:sp>
      <p:pic>
        <p:nvPicPr>
          <p:cNvPr id="6" name="Picture 5">
            <a:extLst>
              <a:ext uri="{FF2B5EF4-FFF2-40B4-BE49-F238E27FC236}">
                <a16:creationId xmlns:a16="http://schemas.microsoft.com/office/drawing/2014/main" id="{87B8DD78-9206-4C4B-933F-ADFBED7CBA9F}"/>
              </a:ext>
            </a:extLst>
          </p:cNvPr>
          <p:cNvPicPr>
            <a:picLocks noChangeAspect="1"/>
          </p:cNvPicPr>
          <p:nvPr/>
        </p:nvPicPr>
        <p:blipFill rotWithShape="1">
          <a:blip r:embed="rId2"/>
          <a:srcRect l="1" t="72967" r="-1374" b="4468"/>
          <a:stretch/>
        </p:blipFill>
        <p:spPr>
          <a:xfrm>
            <a:off x="0" y="1881553"/>
            <a:ext cx="12359473" cy="1547447"/>
          </a:xfrm>
          <a:prstGeom prst="rect">
            <a:avLst/>
          </a:prstGeom>
        </p:spPr>
      </p:pic>
      <p:cxnSp>
        <p:nvCxnSpPr>
          <p:cNvPr id="8" name="Straight Arrow Connector 7">
            <a:extLst>
              <a:ext uri="{FF2B5EF4-FFF2-40B4-BE49-F238E27FC236}">
                <a16:creationId xmlns:a16="http://schemas.microsoft.com/office/drawing/2014/main" id="{C38FC717-A1EB-412E-B39F-2D7D4102F4CB}"/>
              </a:ext>
            </a:extLst>
          </p:cNvPr>
          <p:cNvCxnSpPr/>
          <p:nvPr/>
        </p:nvCxnSpPr>
        <p:spPr>
          <a:xfrm>
            <a:off x="3426488" y="1657214"/>
            <a:ext cx="1889090" cy="1407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93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DE6A0FD3-99E8-4BE7-BE96-FEF4B67C1775}"/>
              </a:ext>
            </a:extLst>
          </p:cNvPr>
          <p:cNvPicPr>
            <a:picLocks noChangeAspect="1"/>
          </p:cNvPicPr>
          <p:nvPr/>
        </p:nvPicPr>
        <p:blipFill>
          <a:blip r:embed="rId2"/>
          <a:stretch>
            <a:fillRect/>
          </a:stretch>
        </p:blipFill>
        <p:spPr>
          <a:xfrm>
            <a:off x="1758462" y="1106695"/>
            <a:ext cx="5219304" cy="5640774"/>
          </a:xfrm>
          <a:prstGeom prst="rect">
            <a:avLst/>
          </a:prstGeom>
        </p:spPr>
      </p:pic>
      <p:sp>
        <p:nvSpPr>
          <p:cNvPr id="5" name="TextBox 4">
            <a:extLst>
              <a:ext uri="{FF2B5EF4-FFF2-40B4-BE49-F238E27FC236}">
                <a16:creationId xmlns:a16="http://schemas.microsoft.com/office/drawing/2014/main" id="{F483CD35-239A-44F8-905B-C5BCDC648A87}"/>
              </a:ext>
            </a:extLst>
          </p:cNvPr>
          <p:cNvSpPr txBox="1"/>
          <p:nvPr/>
        </p:nvSpPr>
        <p:spPr>
          <a:xfrm>
            <a:off x="281806" y="648882"/>
            <a:ext cx="10003134" cy="369332"/>
          </a:xfrm>
          <a:prstGeom prst="rect">
            <a:avLst/>
          </a:prstGeom>
          <a:noFill/>
        </p:spPr>
        <p:txBody>
          <a:bodyPr wrap="square">
            <a:spAutoFit/>
          </a:bodyPr>
          <a:lstStyle/>
          <a:p>
            <a:r>
              <a:rPr lang="en-US" b="0" i="0" dirty="0">
                <a:solidFill>
                  <a:srgbClr val="333333"/>
                </a:solidFill>
                <a:effectLst/>
                <a:latin typeface="Merriweather"/>
              </a:rPr>
              <a:t>2.From the Dashboard pane on the left, drag </a:t>
            </a:r>
            <a:r>
              <a:rPr lang="en-US" b="1" i="0" dirty="0">
                <a:solidFill>
                  <a:srgbClr val="333333"/>
                </a:solidFill>
                <a:effectLst/>
                <a:latin typeface="Merriweather"/>
              </a:rPr>
              <a:t>Sales in the South</a:t>
            </a:r>
            <a:r>
              <a:rPr lang="en-US" b="0" i="0" dirty="0">
                <a:solidFill>
                  <a:srgbClr val="333333"/>
                </a:solidFill>
                <a:effectLst/>
                <a:latin typeface="Merriweather"/>
              </a:rPr>
              <a:t> to your empty dashboard.</a:t>
            </a:r>
            <a:endParaRPr lang="en-US" dirty="0"/>
          </a:p>
        </p:txBody>
      </p:sp>
      <p:cxnSp>
        <p:nvCxnSpPr>
          <p:cNvPr id="7" name="Connector: Curved 6">
            <a:extLst>
              <a:ext uri="{FF2B5EF4-FFF2-40B4-BE49-F238E27FC236}">
                <a16:creationId xmlns:a16="http://schemas.microsoft.com/office/drawing/2014/main" id="{75280286-7B88-4747-BB52-0339C3D87ADA}"/>
              </a:ext>
            </a:extLst>
          </p:cNvPr>
          <p:cNvCxnSpPr/>
          <p:nvPr/>
        </p:nvCxnSpPr>
        <p:spPr>
          <a:xfrm flipV="1">
            <a:off x="2843684" y="2502040"/>
            <a:ext cx="1919235" cy="74357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98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58DE1AEF-0DC5-4633-A79A-4D7192A9BB97}"/>
              </a:ext>
            </a:extLst>
          </p:cNvPr>
          <p:cNvPicPr>
            <a:picLocks noChangeAspect="1"/>
          </p:cNvPicPr>
          <p:nvPr/>
        </p:nvPicPr>
        <p:blipFill>
          <a:blip r:embed="rId2"/>
          <a:stretch>
            <a:fillRect/>
          </a:stretch>
        </p:blipFill>
        <p:spPr>
          <a:xfrm>
            <a:off x="2108740" y="606990"/>
            <a:ext cx="7642088" cy="5323636"/>
          </a:xfrm>
          <a:prstGeom prst="rect">
            <a:avLst/>
          </a:prstGeom>
        </p:spPr>
      </p:pic>
      <p:sp>
        <p:nvSpPr>
          <p:cNvPr id="6" name="TextBox 5">
            <a:extLst>
              <a:ext uri="{FF2B5EF4-FFF2-40B4-BE49-F238E27FC236}">
                <a16:creationId xmlns:a16="http://schemas.microsoft.com/office/drawing/2014/main" id="{703C9AE5-2604-4872-AD7D-1737C09395C0}"/>
              </a:ext>
            </a:extLst>
          </p:cNvPr>
          <p:cNvSpPr txBox="1"/>
          <p:nvPr/>
        </p:nvSpPr>
        <p:spPr>
          <a:xfrm>
            <a:off x="1087735" y="102942"/>
            <a:ext cx="9684098" cy="369332"/>
          </a:xfrm>
          <a:prstGeom prst="rect">
            <a:avLst/>
          </a:prstGeom>
          <a:noFill/>
        </p:spPr>
        <p:txBody>
          <a:bodyPr wrap="square">
            <a:spAutoFit/>
          </a:bodyPr>
          <a:lstStyle/>
          <a:p>
            <a:r>
              <a:rPr lang="en-US" b="0" i="0" dirty="0">
                <a:solidFill>
                  <a:srgbClr val="333333"/>
                </a:solidFill>
                <a:effectLst/>
                <a:latin typeface="Merriweather"/>
              </a:rPr>
              <a:t>3.  Drag </a:t>
            </a:r>
            <a:r>
              <a:rPr lang="en-US" b="1" i="0" dirty="0">
                <a:solidFill>
                  <a:srgbClr val="333333"/>
                </a:solidFill>
                <a:effectLst/>
                <a:latin typeface="Merriweather"/>
              </a:rPr>
              <a:t>Profit Map</a:t>
            </a:r>
            <a:r>
              <a:rPr lang="en-US" b="0" i="0" dirty="0">
                <a:solidFill>
                  <a:srgbClr val="333333"/>
                </a:solidFill>
                <a:effectLst/>
                <a:latin typeface="Merriweather"/>
              </a:rPr>
              <a:t> to your dashboard, and drop it on top of the Sales in the South view.</a:t>
            </a:r>
            <a:endParaRPr lang="en-US" dirty="0"/>
          </a:p>
        </p:txBody>
      </p:sp>
      <p:cxnSp>
        <p:nvCxnSpPr>
          <p:cNvPr id="8" name="Connector: Curved 7">
            <a:extLst>
              <a:ext uri="{FF2B5EF4-FFF2-40B4-BE49-F238E27FC236}">
                <a16:creationId xmlns:a16="http://schemas.microsoft.com/office/drawing/2014/main" id="{B4705876-2CFD-4D83-A6EA-0A09385DFAA8}"/>
              </a:ext>
            </a:extLst>
          </p:cNvPr>
          <p:cNvCxnSpPr/>
          <p:nvPr/>
        </p:nvCxnSpPr>
        <p:spPr>
          <a:xfrm flipV="1">
            <a:off x="2924070" y="1085222"/>
            <a:ext cx="2542233" cy="178860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22D14C-071E-4180-9C82-E625019D9D95}"/>
              </a:ext>
            </a:extLst>
          </p:cNvPr>
          <p:cNvSpPr txBox="1"/>
          <p:nvPr/>
        </p:nvSpPr>
        <p:spPr>
          <a:xfrm>
            <a:off x="1308798" y="6224192"/>
            <a:ext cx="6094324" cy="369332"/>
          </a:xfrm>
          <a:prstGeom prst="rect">
            <a:avLst/>
          </a:prstGeom>
          <a:noFill/>
        </p:spPr>
        <p:txBody>
          <a:bodyPr wrap="square">
            <a:spAutoFit/>
          </a:bodyPr>
          <a:lstStyle/>
          <a:p>
            <a:r>
              <a:rPr lang="en-US" b="0" i="0" dirty="0">
                <a:solidFill>
                  <a:srgbClr val="333333"/>
                </a:solidFill>
                <a:effectLst/>
                <a:latin typeface="Merriweather"/>
              </a:rPr>
              <a:t>Your view will update to look like the next slide:</a:t>
            </a:r>
            <a:endParaRPr lang="en-US" dirty="0"/>
          </a:p>
        </p:txBody>
      </p:sp>
    </p:spTree>
    <p:extLst>
      <p:ext uri="{BB962C8B-B14F-4D97-AF65-F5344CB8AC3E}">
        <p14:creationId xmlns:p14="http://schemas.microsoft.com/office/powerpoint/2010/main" val="328448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8A7E9595-C158-47AF-B875-5D90A0166E0F}"/>
              </a:ext>
            </a:extLst>
          </p:cNvPr>
          <p:cNvPicPr>
            <a:picLocks noChangeAspect="1"/>
          </p:cNvPicPr>
          <p:nvPr/>
        </p:nvPicPr>
        <p:blipFill>
          <a:blip r:embed="rId2"/>
          <a:stretch>
            <a:fillRect/>
          </a:stretch>
        </p:blipFill>
        <p:spPr>
          <a:xfrm>
            <a:off x="1868993" y="0"/>
            <a:ext cx="8249853" cy="6182649"/>
          </a:xfrm>
          <a:prstGeom prst="rect">
            <a:avLst/>
          </a:prstGeom>
        </p:spPr>
      </p:pic>
      <p:sp>
        <p:nvSpPr>
          <p:cNvPr id="6" name="TextBox 5">
            <a:extLst>
              <a:ext uri="{FF2B5EF4-FFF2-40B4-BE49-F238E27FC236}">
                <a16:creationId xmlns:a16="http://schemas.microsoft.com/office/drawing/2014/main" id="{3CE6108F-A511-4CE7-97BA-859E3754544D}"/>
              </a:ext>
            </a:extLst>
          </p:cNvPr>
          <p:cNvSpPr txBox="1"/>
          <p:nvPr/>
        </p:nvSpPr>
        <p:spPr>
          <a:xfrm>
            <a:off x="856621" y="6182649"/>
            <a:ext cx="10538209" cy="646331"/>
          </a:xfrm>
          <a:prstGeom prst="rect">
            <a:avLst/>
          </a:prstGeom>
          <a:noFill/>
        </p:spPr>
        <p:txBody>
          <a:bodyPr wrap="square">
            <a:spAutoFit/>
          </a:bodyPr>
          <a:lstStyle/>
          <a:p>
            <a:pPr algn="l"/>
            <a:r>
              <a:rPr lang="en-US" b="0" i="0" dirty="0">
                <a:solidFill>
                  <a:srgbClr val="333333"/>
                </a:solidFill>
                <a:effectLst/>
                <a:latin typeface="Merriweather"/>
              </a:rPr>
              <a:t>Now you can see both views at once. Nice!</a:t>
            </a:r>
          </a:p>
          <a:p>
            <a:pPr algn="l"/>
            <a:r>
              <a:rPr lang="en-US" b="0" i="0" dirty="0">
                <a:solidFill>
                  <a:srgbClr val="333333"/>
                </a:solidFill>
                <a:effectLst/>
                <a:latin typeface="Merriweather"/>
              </a:rPr>
              <a:t>Sadly, the bar chart is a bit squished, which isn’t helping your boss understand your data</a:t>
            </a:r>
          </a:p>
        </p:txBody>
      </p:sp>
    </p:spTree>
    <p:extLst>
      <p:ext uri="{BB962C8B-B14F-4D97-AF65-F5344CB8AC3E}">
        <p14:creationId xmlns:p14="http://schemas.microsoft.com/office/powerpoint/2010/main" val="371052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B596515A-F0C9-4217-9FF1-0EBC4F9B77D2}"/>
              </a:ext>
            </a:extLst>
          </p:cNvPr>
          <p:cNvSpPr txBox="1"/>
          <p:nvPr/>
        </p:nvSpPr>
        <p:spPr>
          <a:xfrm>
            <a:off x="545123" y="25998"/>
            <a:ext cx="11301884" cy="461665"/>
          </a:xfrm>
          <a:prstGeom prst="rect">
            <a:avLst/>
          </a:prstGeom>
          <a:noFill/>
        </p:spPr>
        <p:txBody>
          <a:bodyPr wrap="square">
            <a:spAutoFit/>
          </a:bodyPr>
          <a:lstStyle/>
          <a:p>
            <a:pPr algn="ctr"/>
            <a:r>
              <a:rPr lang="en-US" sz="2400" b="1" i="0" dirty="0">
                <a:solidFill>
                  <a:srgbClr val="333333"/>
                </a:solidFill>
                <a:effectLst/>
                <a:latin typeface="Benton Sans Book"/>
              </a:rPr>
              <a:t>Arrange your dashboard</a:t>
            </a:r>
          </a:p>
        </p:txBody>
      </p:sp>
      <p:pic>
        <p:nvPicPr>
          <p:cNvPr id="8" name="Picture 7">
            <a:extLst>
              <a:ext uri="{FF2B5EF4-FFF2-40B4-BE49-F238E27FC236}">
                <a16:creationId xmlns:a16="http://schemas.microsoft.com/office/drawing/2014/main" id="{AB33D7B8-766B-4165-BFFB-9A76B5EFB19A}"/>
              </a:ext>
            </a:extLst>
          </p:cNvPr>
          <p:cNvPicPr>
            <a:picLocks noChangeAspect="1"/>
          </p:cNvPicPr>
          <p:nvPr/>
        </p:nvPicPr>
        <p:blipFill rotWithShape="1">
          <a:blip r:embed="rId2"/>
          <a:srcRect l="1" t="38298" r="33763" b="16153"/>
          <a:stretch/>
        </p:blipFill>
        <p:spPr>
          <a:xfrm>
            <a:off x="14236" y="3680862"/>
            <a:ext cx="6359691" cy="2459970"/>
          </a:xfrm>
          <a:prstGeom prst="rect">
            <a:avLst/>
          </a:prstGeom>
        </p:spPr>
      </p:pic>
      <p:sp>
        <p:nvSpPr>
          <p:cNvPr id="12" name="TextBox 11">
            <a:extLst>
              <a:ext uri="{FF2B5EF4-FFF2-40B4-BE49-F238E27FC236}">
                <a16:creationId xmlns:a16="http://schemas.microsoft.com/office/drawing/2014/main" id="{DA26484F-8E5F-4D49-A5FB-358B01BBC75D}"/>
              </a:ext>
            </a:extLst>
          </p:cNvPr>
          <p:cNvSpPr txBox="1"/>
          <p:nvPr/>
        </p:nvSpPr>
        <p:spPr>
          <a:xfrm>
            <a:off x="645607" y="487663"/>
            <a:ext cx="6114422" cy="2862322"/>
          </a:xfrm>
          <a:prstGeom prst="rect">
            <a:avLst/>
          </a:prstGeom>
          <a:noFill/>
        </p:spPr>
        <p:txBody>
          <a:bodyPr wrap="square">
            <a:spAutoFit/>
          </a:bodyPr>
          <a:lstStyle/>
          <a:p>
            <a:pPr algn="l"/>
            <a:r>
              <a:rPr lang="en-US" b="0" i="0" dirty="0">
                <a:solidFill>
                  <a:srgbClr val="333333"/>
                </a:solidFill>
                <a:effectLst/>
                <a:latin typeface="Merriweather"/>
              </a:rPr>
              <a:t>It's not easy to see details for each item in Sub-Category from your Sales in the South bar chart. Plus, because we have the map in view, we probably don't need the South region column in Sales in the South, either.</a:t>
            </a:r>
          </a:p>
          <a:p>
            <a:pPr algn="l"/>
            <a:r>
              <a:rPr lang="en-US" b="0" i="0" dirty="0">
                <a:solidFill>
                  <a:srgbClr val="333333"/>
                </a:solidFill>
                <a:effectLst/>
                <a:latin typeface="Merriweather"/>
              </a:rPr>
              <a:t>Resolving these issues will give you more room to communicate the information you need.</a:t>
            </a:r>
          </a:p>
          <a:p>
            <a:pPr algn="l">
              <a:buFont typeface="+mj-lt"/>
              <a:buAutoNum type="arabicPeriod"/>
            </a:pPr>
            <a:r>
              <a:rPr lang="en-US" b="0" i="0" dirty="0">
                <a:solidFill>
                  <a:srgbClr val="333333"/>
                </a:solidFill>
                <a:effectLst/>
                <a:latin typeface="Merriweather"/>
              </a:rPr>
              <a:t>On Sales in the South, right-click in the column area under the </a:t>
            </a:r>
            <a:r>
              <a:rPr lang="en-US" b="1" i="0" dirty="0">
                <a:solidFill>
                  <a:srgbClr val="333333"/>
                </a:solidFill>
                <a:effectLst/>
                <a:latin typeface="Merriweather"/>
              </a:rPr>
              <a:t>Region for south</a:t>
            </a:r>
            <a:r>
              <a:rPr lang="en-US" b="0" i="0" dirty="0">
                <a:solidFill>
                  <a:srgbClr val="333333"/>
                </a:solidFill>
                <a:effectLst/>
                <a:latin typeface="Merriweather"/>
              </a:rPr>
              <a:t> column header, and clear </a:t>
            </a:r>
            <a:r>
              <a:rPr lang="en-US" b="1" i="0" dirty="0">
                <a:solidFill>
                  <a:srgbClr val="333333"/>
                </a:solidFill>
                <a:effectLst/>
                <a:latin typeface="Merriweather"/>
              </a:rPr>
              <a:t>Show header(uncheck it)</a:t>
            </a:r>
            <a:r>
              <a:rPr lang="en-US" b="0" i="0" dirty="0">
                <a:solidFill>
                  <a:srgbClr val="333333"/>
                </a:solidFill>
                <a:effectLst/>
                <a:latin typeface="Merriweather"/>
              </a:rPr>
              <a:t>.</a:t>
            </a:r>
          </a:p>
        </p:txBody>
      </p:sp>
      <p:cxnSp>
        <p:nvCxnSpPr>
          <p:cNvPr id="14" name="Straight Arrow Connector 13">
            <a:extLst>
              <a:ext uri="{FF2B5EF4-FFF2-40B4-BE49-F238E27FC236}">
                <a16:creationId xmlns:a16="http://schemas.microsoft.com/office/drawing/2014/main" id="{C0C1BBC7-C6A5-4FAD-9FB4-8EDB2E0DD45A}"/>
              </a:ext>
            </a:extLst>
          </p:cNvPr>
          <p:cNvCxnSpPr>
            <a:cxnSpLocks/>
          </p:cNvCxnSpPr>
          <p:nvPr/>
        </p:nvCxnSpPr>
        <p:spPr>
          <a:xfrm>
            <a:off x="1415143" y="2694944"/>
            <a:ext cx="174171" cy="23015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6E9CB69-5F25-422E-9172-739A49E99034}"/>
              </a:ext>
            </a:extLst>
          </p:cNvPr>
          <p:cNvPicPr>
            <a:picLocks noChangeAspect="1"/>
          </p:cNvPicPr>
          <p:nvPr/>
        </p:nvPicPr>
        <p:blipFill>
          <a:blip r:embed="rId3"/>
          <a:stretch>
            <a:fillRect/>
          </a:stretch>
        </p:blipFill>
        <p:spPr>
          <a:xfrm>
            <a:off x="6745793" y="3536701"/>
            <a:ext cx="5431971" cy="2919684"/>
          </a:xfrm>
          <a:prstGeom prst="rect">
            <a:avLst/>
          </a:prstGeom>
        </p:spPr>
      </p:pic>
      <p:cxnSp>
        <p:nvCxnSpPr>
          <p:cNvPr id="5" name="Straight Arrow Connector 4">
            <a:extLst>
              <a:ext uri="{FF2B5EF4-FFF2-40B4-BE49-F238E27FC236}">
                <a16:creationId xmlns:a16="http://schemas.microsoft.com/office/drawing/2014/main" id="{173CC817-5FFF-4E2A-B223-1F54B0CD1782}"/>
              </a:ext>
            </a:extLst>
          </p:cNvPr>
          <p:cNvCxnSpPr/>
          <p:nvPr/>
        </p:nvCxnSpPr>
        <p:spPr>
          <a:xfrm flipH="1">
            <a:off x="2188029" y="2694214"/>
            <a:ext cx="2525485" cy="31024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8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B8C7EDA1-F3B2-4F23-90E0-E59EE88A148B}"/>
              </a:ext>
            </a:extLst>
          </p:cNvPr>
          <p:cNvSpPr txBox="1"/>
          <p:nvPr/>
        </p:nvSpPr>
        <p:spPr>
          <a:xfrm>
            <a:off x="1328894" y="426108"/>
            <a:ext cx="6094324" cy="369332"/>
          </a:xfrm>
          <a:prstGeom prst="rect">
            <a:avLst/>
          </a:prstGeom>
          <a:noFill/>
        </p:spPr>
        <p:txBody>
          <a:bodyPr wrap="square">
            <a:spAutoFit/>
          </a:bodyPr>
          <a:lstStyle/>
          <a:p>
            <a:r>
              <a:rPr lang="en-US" b="0" i="0" dirty="0">
                <a:solidFill>
                  <a:srgbClr val="333333"/>
                </a:solidFill>
                <a:effectLst/>
                <a:latin typeface="Merriweather"/>
              </a:rPr>
              <a:t>2.Repeat this process for the </a:t>
            </a:r>
            <a:r>
              <a:rPr lang="en-US" b="1" i="0" dirty="0">
                <a:solidFill>
                  <a:srgbClr val="333333"/>
                </a:solidFill>
                <a:effectLst/>
                <a:latin typeface="Merriweather"/>
              </a:rPr>
              <a:t>Category</a:t>
            </a:r>
            <a:r>
              <a:rPr lang="en-US" b="0" i="0" dirty="0">
                <a:solidFill>
                  <a:srgbClr val="333333"/>
                </a:solidFill>
                <a:effectLst/>
                <a:latin typeface="Merriweather"/>
              </a:rPr>
              <a:t> row header.</a:t>
            </a:r>
            <a:endParaRPr lang="en-US" dirty="0"/>
          </a:p>
        </p:txBody>
      </p:sp>
      <p:pic>
        <p:nvPicPr>
          <p:cNvPr id="6" name="Picture 5">
            <a:extLst>
              <a:ext uri="{FF2B5EF4-FFF2-40B4-BE49-F238E27FC236}">
                <a16:creationId xmlns:a16="http://schemas.microsoft.com/office/drawing/2014/main" id="{452D6843-4FE5-4F21-8A80-E97E49FA8E6B}"/>
              </a:ext>
            </a:extLst>
          </p:cNvPr>
          <p:cNvPicPr>
            <a:picLocks noChangeAspect="1"/>
          </p:cNvPicPr>
          <p:nvPr/>
        </p:nvPicPr>
        <p:blipFill rotWithShape="1">
          <a:blip r:embed="rId2"/>
          <a:srcRect t="44835" r="30687" b="15897"/>
          <a:stretch/>
        </p:blipFill>
        <p:spPr>
          <a:xfrm>
            <a:off x="1467060" y="1135464"/>
            <a:ext cx="8450664" cy="2692958"/>
          </a:xfrm>
          <a:prstGeom prst="rect">
            <a:avLst/>
          </a:prstGeom>
        </p:spPr>
      </p:pic>
      <p:cxnSp>
        <p:nvCxnSpPr>
          <p:cNvPr id="8" name="Straight Arrow Connector 7">
            <a:extLst>
              <a:ext uri="{FF2B5EF4-FFF2-40B4-BE49-F238E27FC236}">
                <a16:creationId xmlns:a16="http://schemas.microsoft.com/office/drawing/2014/main" id="{6BEB147A-F85D-4E9E-B172-456C48F3B659}"/>
              </a:ext>
            </a:extLst>
          </p:cNvPr>
          <p:cNvCxnSpPr/>
          <p:nvPr/>
        </p:nvCxnSpPr>
        <p:spPr>
          <a:xfrm flipH="1">
            <a:off x="4376056" y="723481"/>
            <a:ext cx="306476" cy="12459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1C16AA-2265-4B93-971C-7E61E03C5D31}"/>
              </a:ext>
            </a:extLst>
          </p:cNvPr>
          <p:cNvSpPr txBox="1"/>
          <p:nvPr/>
        </p:nvSpPr>
        <p:spPr>
          <a:xfrm>
            <a:off x="1328894" y="4265305"/>
            <a:ext cx="9824775" cy="1200329"/>
          </a:xfrm>
          <a:prstGeom prst="rect">
            <a:avLst/>
          </a:prstGeom>
          <a:noFill/>
        </p:spPr>
        <p:txBody>
          <a:bodyPr wrap="square">
            <a:spAutoFit/>
          </a:bodyPr>
          <a:lstStyle/>
          <a:p>
            <a:pPr algn="l"/>
            <a:r>
              <a:rPr lang="en-US" b="0" i="0" dirty="0">
                <a:solidFill>
                  <a:srgbClr val="333333"/>
                </a:solidFill>
                <a:effectLst/>
                <a:latin typeface="Merriweather"/>
              </a:rPr>
              <a:t>You've now hidden unnecessary columns and rows from your dashboard while preserving the breakdown of your data. Ah, the beauty of white space. (But, you could probably freshen things up even more.)</a:t>
            </a:r>
          </a:p>
          <a:p>
            <a:pPr algn="l">
              <a:buFont typeface="+mj-lt"/>
              <a:buAutoNum type="arabicPeriod" startAt="3"/>
            </a:pPr>
            <a:r>
              <a:rPr lang="en-US" b="0" i="0" dirty="0">
                <a:solidFill>
                  <a:srgbClr val="333333"/>
                </a:solidFill>
                <a:effectLst/>
                <a:latin typeface="Merriweather"/>
              </a:rPr>
              <a:t>Right-click the </a:t>
            </a:r>
            <a:r>
              <a:rPr lang="en-US" b="1" i="0" dirty="0">
                <a:solidFill>
                  <a:srgbClr val="333333"/>
                </a:solidFill>
                <a:effectLst/>
                <a:latin typeface="Merriweather"/>
              </a:rPr>
              <a:t>Profit Map</a:t>
            </a:r>
            <a:r>
              <a:rPr lang="en-US" b="0" i="0" dirty="0">
                <a:solidFill>
                  <a:srgbClr val="333333"/>
                </a:solidFill>
                <a:effectLst/>
                <a:latin typeface="Merriweather"/>
              </a:rPr>
              <a:t> title and select </a:t>
            </a:r>
            <a:r>
              <a:rPr lang="en-US" b="1" i="0" dirty="0">
                <a:solidFill>
                  <a:srgbClr val="333333"/>
                </a:solidFill>
                <a:effectLst/>
                <a:latin typeface="Merriweather"/>
              </a:rPr>
              <a:t>Hide Title</a:t>
            </a:r>
            <a:r>
              <a:rPr lang="en-US" b="0" i="0" dirty="0">
                <a:solidFill>
                  <a:srgbClr val="333333"/>
                </a:solidFill>
                <a:effectLst/>
                <a:latin typeface="Merriweather"/>
              </a:rPr>
              <a:t>.</a:t>
            </a:r>
          </a:p>
        </p:txBody>
      </p:sp>
      <p:pic>
        <p:nvPicPr>
          <p:cNvPr id="12" name="Picture 11">
            <a:extLst>
              <a:ext uri="{FF2B5EF4-FFF2-40B4-BE49-F238E27FC236}">
                <a16:creationId xmlns:a16="http://schemas.microsoft.com/office/drawing/2014/main" id="{A2744EE8-F72F-4698-9F3E-5FAD4D1510AE}"/>
              </a:ext>
            </a:extLst>
          </p:cNvPr>
          <p:cNvPicPr>
            <a:picLocks noChangeAspect="1"/>
          </p:cNvPicPr>
          <p:nvPr/>
        </p:nvPicPr>
        <p:blipFill rotWithShape="1">
          <a:blip r:embed="rId3"/>
          <a:srcRect l="14320" t="9634" r="68022" b="68489"/>
          <a:stretch/>
        </p:blipFill>
        <p:spPr>
          <a:xfrm>
            <a:off x="7764865" y="5080415"/>
            <a:ext cx="2152859" cy="1500374"/>
          </a:xfrm>
          <a:prstGeom prst="rect">
            <a:avLst/>
          </a:prstGeom>
        </p:spPr>
      </p:pic>
      <p:cxnSp>
        <p:nvCxnSpPr>
          <p:cNvPr id="14" name="Straight Arrow Connector 13">
            <a:extLst>
              <a:ext uri="{FF2B5EF4-FFF2-40B4-BE49-F238E27FC236}">
                <a16:creationId xmlns:a16="http://schemas.microsoft.com/office/drawing/2014/main" id="{3393068E-382E-422A-ACFE-631DFB9F26EB}"/>
              </a:ext>
            </a:extLst>
          </p:cNvPr>
          <p:cNvCxnSpPr>
            <a:cxnSpLocks/>
          </p:cNvCxnSpPr>
          <p:nvPr/>
        </p:nvCxnSpPr>
        <p:spPr>
          <a:xfrm>
            <a:off x="6379779" y="5297214"/>
            <a:ext cx="1849821" cy="425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0DCBCC-AD69-41DA-A4BF-AB97DECBE1F7}"/>
              </a:ext>
            </a:extLst>
          </p:cNvPr>
          <p:cNvSpPr txBox="1"/>
          <p:nvPr/>
        </p:nvSpPr>
        <p:spPr>
          <a:xfrm>
            <a:off x="1327218" y="5488188"/>
            <a:ext cx="6096000" cy="1200329"/>
          </a:xfrm>
          <a:prstGeom prst="rect">
            <a:avLst/>
          </a:prstGeom>
          <a:noFill/>
        </p:spPr>
        <p:txBody>
          <a:bodyPr wrap="square">
            <a:spAutoFit/>
          </a:bodyPr>
          <a:lstStyle/>
          <a:p>
            <a:r>
              <a:rPr lang="en-US" b="0" i="0" dirty="0">
                <a:solidFill>
                  <a:srgbClr val="333333"/>
                </a:solidFill>
                <a:effectLst/>
                <a:latin typeface="Merriweather"/>
              </a:rPr>
              <a:t>The title Profit Map is hidden from the dashboard and more space is created.</a:t>
            </a:r>
          </a:p>
          <a:p>
            <a:r>
              <a:rPr lang="en-US" b="0" i="0" dirty="0">
                <a:solidFill>
                  <a:srgbClr val="333333"/>
                </a:solidFill>
                <a:effectLst/>
                <a:latin typeface="Merriweather"/>
              </a:rPr>
              <a:t>4.Repeat this step for the </a:t>
            </a:r>
            <a:r>
              <a:rPr lang="en-US" b="1" i="0" dirty="0">
                <a:solidFill>
                  <a:srgbClr val="333333"/>
                </a:solidFill>
                <a:effectLst/>
                <a:latin typeface="Merriweather"/>
              </a:rPr>
              <a:t>Sales in the South</a:t>
            </a:r>
            <a:r>
              <a:rPr lang="en-US" b="0" i="0" dirty="0">
                <a:solidFill>
                  <a:srgbClr val="333333"/>
                </a:solidFill>
                <a:effectLst/>
                <a:latin typeface="Merriweather"/>
              </a:rPr>
              <a:t> view title.</a:t>
            </a:r>
          </a:p>
          <a:p>
            <a:endParaRPr lang="en-US" dirty="0"/>
          </a:p>
        </p:txBody>
      </p:sp>
    </p:spTree>
    <p:extLst>
      <p:ext uri="{BB962C8B-B14F-4D97-AF65-F5344CB8AC3E}">
        <p14:creationId xmlns:p14="http://schemas.microsoft.com/office/powerpoint/2010/main" val="2302820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3" name="Rectangle 1">
            <a:extLst>
              <a:ext uri="{FF2B5EF4-FFF2-40B4-BE49-F238E27FC236}">
                <a16:creationId xmlns:a16="http://schemas.microsoft.com/office/drawing/2014/main" id="{916D8F29-4DC4-4B98-8D2C-B9AE6DF14006}"/>
              </a:ext>
            </a:extLst>
          </p:cNvPr>
          <p:cNvSpPr>
            <a:spLocks noChangeArrowheads="1"/>
          </p:cNvSpPr>
          <p:nvPr/>
        </p:nvSpPr>
        <p:spPr bwMode="auto">
          <a:xfrm>
            <a:off x="851337" y="54969"/>
            <a:ext cx="101424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Merriweather"/>
              </a:rPr>
              <a:t>5.Select the first Sub-Category filter card on the right side of your view by left clicking, and at the top of the card, click the           Remove icon        </a:t>
            </a:r>
            <a:r>
              <a:rPr kumimoji="0" lang="en-US" altLang="en-US" sz="1200" b="0" i="0" u="none" strike="noStrike" cap="none" normalizeH="0" baseline="0" dirty="0">
                <a:ln>
                  <a:noFill/>
                </a:ln>
                <a:solidFill>
                  <a:srgbClr val="333333"/>
                </a:solidFill>
                <a:effectLst/>
                <a:latin typeface="Merriweath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3490" name="Picture 2">
            <a:extLst>
              <a:ext uri="{FF2B5EF4-FFF2-40B4-BE49-F238E27FC236}">
                <a16:creationId xmlns:a16="http://schemas.microsoft.com/office/drawing/2014/main" id="{A4182197-1D5A-4045-BBBB-C8C12F814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4903776" y="391042"/>
            <a:ext cx="477121" cy="310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60CC34-AA56-42E8-9A59-1DF87FDA36CC}"/>
              </a:ext>
            </a:extLst>
          </p:cNvPr>
          <p:cNvPicPr>
            <a:picLocks noChangeAspect="1"/>
          </p:cNvPicPr>
          <p:nvPr/>
        </p:nvPicPr>
        <p:blipFill rotWithShape="1">
          <a:blip r:embed="rId3"/>
          <a:srcRect l="54291" t="43582" r="23209" b="41095"/>
          <a:stretch/>
        </p:blipFill>
        <p:spPr>
          <a:xfrm>
            <a:off x="7368992" y="443738"/>
            <a:ext cx="2743200" cy="1050877"/>
          </a:xfrm>
          <a:prstGeom prst="rect">
            <a:avLst/>
          </a:prstGeom>
        </p:spPr>
      </p:pic>
      <p:cxnSp>
        <p:nvCxnSpPr>
          <p:cNvPr id="7" name="Straight Arrow Connector 6">
            <a:extLst>
              <a:ext uri="{FF2B5EF4-FFF2-40B4-BE49-F238E27FC236}">
                <a16:creationId xmlns:a16="http://schemas.microsoft.com/office/drawing/2014/main" id="{2AB11291-60CD-42FF-851F-7A45EE7157C6}"/>
              </a:ext>
            </a:extLst>
          </p:cNvPr>
          <p:cNvCxnSpPr/>
          <p:nvPr/>
        </p:nvCxnSpPr>
        <p:spPr>
          <a:xfrm>
            <a:off x="5268575" y="546170"/>
            <a:ext cx="3443163" cy="155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852D5D-D11F-4745-BA39-4D90E2DEB292}"/>
              </a:ext>
            </a:extLst>
          </p:cNvPr>
          <p:cNvSpPr txBox="1"/>
          <p:nvPr/>
        </p:nvSpPr>
        <p:spPr>
          <a:xfrm>
            <a:off x="1054290" y="1597048"/>
            <a:ext cx="10355238" cy="646331"/>
          </a:xfrm>
          <a:prstGeom prst="rect">
            <a:avLst/>
          </a:prstGeom>
          <a:noFill/>
        </p:spPr>
        <p:txBody>
          <a:bodyPr wrap="square">
            <a:spAutoFit/>
          </a:bodyPr>
          <a:lstStyle/>
          <a:p>
            <a:pPr algn="l">
              <a:buFont typeface="+mj-lt"/>
              <a:buAutoNum type="arabicPeriod" startAt="6"/>
            </a:pPr>
            <a:r>
              <a:rPr lang="en-US" b="0" i="0" dirty="0">
                <a:solidFill>
                  <a:srgbClr val="333333"/>
                </a:solidFill>
                <a:effectLst/>
                <a:latin typeface="Merriweather"/>
              </a:rPr>
              <a:t>Repeat this step for the second </a:t>
            </a:r>
            <a:r>
              <a:rPr lang="en-US" b="1" i="0" dirty="0">
                <a:solidFill>
                  <a:srgbClr val="333333"/>
                </a:solidFill>
                <a:effectLst/>
                <a:latin typeface="Merriweather"/>
              </a:rPr>
              <a:t>Sub-Category</a:t>
            </a:r>
            <a:r>
              <a:rPr lang="en-US" b="0" i="0" dirty="0">
                <a:solidFill>
                  <a:srgbClr val="333333"/>
                </a:solidFill>
                <a:effectLst/>
                <a:latin typeface="Merriweather"/>
              </a:rPr>
              <a:t> filter card and one of the </a:t>
            </a:r>
            <a:r>
              <a:rPr lang="en-US" b="1" i="0" dirty="0">
                <a:solidFill>
                  <a:srgbClr val="333333"/>
                </a:solidFill>
                <a:effectLst/>
                <a:latin typeface="Merriweather"/>
              </a:rPr>
              <a:t>Year of Order Date</a:t>
            </a:r>
            <a:r>
              <a:rPr lang="en-US" b="0" i="0" dirty="0">
                <a:solidFill>
                  <a:srgbClr val="333333"/>
                </a:solidFill>
                <a:effectLst/>
                <a:latin typeface="Merriweather"/>
              </a:rPr>
              <a:t> filter cards.</a:t>
            </a:r>
          </a:p>
          <a:p>
            <a:pPr algn="l">
              <a:buFont typeface="+mj-lt"/>
              <a:buAutoNum type="arabicPeriod" startAt="6"/>
            </a:pPr>
            <a:r>
              <a:rPr lang="en-US" b="0" i="0" dirty="0">
                <a:solidFill>
                  <a:srgbClr val="333333"/>
                </a:solidFill>
                <a:effectLst/>
                <a:latin typeface="Merriweather"/>
              </a:rPr>
              <a:t>Click on the </a:t>
            </a:r>
            <a:r>
              <a:rPr lang="en-US" b="1" i="0" dirty="0">
                <a:solidFill>
                  <a:srgbClr val="333333"/>
                </a:solidFill>
                <a:effectLst/>
                <a:latin typeface="Merriweather"/>
              </a:rPr>
              <a:t>Profit color legend</a:t>
            </a:r>
            <a:r>
              <a:rPr lang="en-US" b="0" i="0" dirty="0">
                <a:solidFill>
                  <a:srgbClr val="333333"/>
                </a:solidFill>
                <a:effectLst/>
                <a:latin typeface="Merriweather"/>
              </a:rPr>
              <a:t> and drag it from the right to below Sales in the South.</a:t>
            </a:r>
          </a:p>
        </p:txBody>
      </p:sp>
      <p:pic>
        <p:nvPicPr>
          <p:cNvPr id="18" name="Picture 17">
            <a:extLst>
              <a:ext uri="{FF2B5EF4-FFF2-40B4-BE49-F238E27FC236}">
                <a16:creationId xmlns:a16="http://schemas.microsoft.com/office/drawing/2014/main" id="{C88326FC-E4FF-498D-8481-9D5C9D8EC266}"/>
              </a:ext>
            </a:extLst>
          </p:cNvPr>
          <p:cNvPicPr>
            <a:picLocks noChangeAspect="1"/>
          </p:cNvPicPr>
          <p:nvPr/>
        </p:nvPicPr>
        <p:blipFill>
          <a:blip r:embed="rId4"/>
          <a:stretch>
            <a:fillRect/>
          </a:stretch>
        </p:blipFill>
        <p:spPr>
          <a:xfrm>
            <a:off x="2051282" y="2610388"/>
            <a:ext cx="7742591" cy="4008467"/>
          </a:xfrm>
          <a:prstGeom prst="rect">
            <a:avLst/>
          </a:prstGeom>
        </p:spPr>
      </p:pic>
      <p:cxnSp>
        <p:nvCxnSpPr>
          <p:cNvPr id="20" name="Connector: Curved 19">
            <a:extLst>
              <a:ext uri="{FF2B5EF4-FFF2-40B4-BE49-F238E27FC236}">
                <a16:creationId xmlns:a16="http://schemas.microsoft.com/office/drawing/2014/main" id="{3E2A08E4-2B08-47CC-B56F-EC9159412609}"/>
              </a:ext>
            </a:extLst>
          </p:cNvPr>
          <p:cNvCxnSpPr>
            <a:cxnSpLocks/>
          </p:cNvCxnSpPr>
          <p:nvPr/>
        </p:nvCxnSpPr>
        <p:spPr>
          <a:xfrm rot="10800000" flipV="1">
            <a:off x="4872251" y="4614621"/>
            <a:ext cx="3985148" cy="169720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0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6" name="TextBox 5">
            <a:extLst>
              <a:ext uri="{FF2B5EF4-FFF2-40B4-BE49-F238E27FC236}">
                <a16:creationId xmlns:a16="http://schemas.microsoft.com/office/drawing/2014/main" id="{DB83EF53-4098-4333-9705-6E7CC5D371E6}"/>
              </a:ext>
            </a:extLst>
          </p:cNvPr>
          <p:cNvSpPr txBox="1"/>
          <p:nvPr/>
        </p:nvSpPr>
        <p:spPr>
          <a:xfrm>
            <a:off x="459538" y="2658891"/>
            <a:ext cx="8076062" cy="2585323"/>
          </a:xfrm>
          <a:prstGeom prst="rect">
            <a:avLst/>
          </a:prstGeom>
          <a:noFill/>
        </p:spPr>
        <p:txBody>
          <a:bodyPr wrap="square">
            <a:spAutoFit/>
          </a:bodyPr>
          <a:lstStyle/>
          <a:p>
            <a:pPr algn="l">
              <a:buFont typeface="+mj-lt"/>
              <a:buAutoNum type="arabicPeriod" startAt="8"/>
            </a:pPr>
            <a:r>
              <a:rPr lang="en-US" b="0" i="0" dirty="0">
                <a:solidFill>
                  <a:srgbClr val="333333"/>
                </a:solidFill>
                <a:effectLst/>
                <a:latin typeface="Merriweather"/>
              </a:rPr>
              <a:t>Finally, select the remaining </a:t>
            </a:r>
            <a:r>
              <a:rPr lang="en-US" b="1" i="0" dirty="0">
                <a:solidFill>
                  <a:srgbClr val="333333"/>
                </a:solidFill>
                <a:effectLst/>
                <a:latin typeface="Merriweather"/>
              </a:rPr>
              <a:t>Year of Order Date</a:t>
            </a:r>
            <a:r>
              <a:rPr lang="en-US" b="0" i="0" dirty="0">
                <a:solidFill>
                  <a:srgbClr val="333333"/>
                </a:solidFill>
                <a:effectLst/>
                <a:latin typeface="Merriweather"/>
              </a:rPr>
              <a:t> filter, click its drop-down arrow or R.C. on </a:t>
            </a:r>
            <a:r>
              <a:rPr lang="en-US" b="1" i="0" dirty="0">
                <a:solidFill>
                  <a:srgbClr val="333333"/>
                </a:solidFill>
                <a:effectLst/>
                <a:latin typeface="Merriweather"/>
              </a:rPr>
              <a:t>Year of Order Date</a:t>
            </a:r>
            <a:r>
              <a:rPr lang="en-US" b="0" i="0" dirty="0">
                <a:solidFill>
                  <a:srgbClr val="333333"/>
                </a:solidFill>
                <a:effectLst/>
                <a:latin typeface="Merriweather"/>
              </a:rPr>
              <a:t> filter, and then select </a:t>
            </a:r>
            <a:r>
              <a:rPr lang="en-US" b="1" i="0" dirty="0">
                <a:solidFill>
                  <a:srgbClr val="333333"/>
                </a:solidFill>
                <a:effectLst/>
                <a:latin typeface="Merriweather"/>
              </a:rPr>
              <a:t>Floating</a:t>
            </a:r>
            <a:r>
              <a:rPr lang="en-US" b="0" i="0" dirty="0">
                <a:solidFill>
                  <a:srgbClr val="333333"/>
                </a:solidFill>
                <a:effectLst/>
                <a:latin typeface="Merriweather"/>
              </a:rPr>
              <a:t>. Move it to the white space in the map view. In this example, it is placed just off the East Coast, in the Atlantic Ocean.</a:t>
            </a:r>
          </a:p>
          <a:p>
            <a:pPr algn="l"/>
            <a:r>
              <a:rPr lang="en-US" b="0" i="0" dirty="0">
                <a:solidFill>
                  <a:srgbClr val="333333"/>
                </a:solidFill>
                <a:effectLst/>
                <a:latin typeface="Merriweather"/>
              </a:rPr>
              <a:t>Try selecting different years on the Year of Order Date filter. Ooh, your data is quickly filtered to show that state performance varies year by year. That's nice, but it could be made even easier to compare.</a:t>
            </a:r>
          </a:p>
          <a:p>
            <a:pPr algn="l">
              <a:buFont typeface="+mj-lt"/>
              <a:buAutoNum type="arabicPeriod" startAt="9"/>
            </a:pPr>
            <a:r>
              <a:rPr lang="en-US" b="0" i="0" dirty="0">
                <a:solidFill>
                  <a:srgbClr val="333333"/>
                </a:solidFill>
                <a:effectLst/>
                <a:latin typeface="Merriweather"/>
              </a:rPr>
              <a:t>Click the drop-down arrow at the top of the </a:t>
            </a:r>
            <a:r>
              <a:rPr lang="en-US" b="1" i="0" dirty="0">
                <a:solidFill>
                  <a:srgbClr val="333333"/>
                </a:solidFill>
                <a:effectLst/>
                <a:latin typeface="Merriweather"/>
              </a:rPr>
              <a:t>Year of Order Date</a:t>
            </a:r>
            <a:r>
              <a:rPr lang="en-US" b="0" i="0" dirty="0">
                <a:solidFill>
                  <a:srgbClr val="333333"/>
                </a:solidFill>
                <a:effectLst/>
                <a:latin typeface="Merriweather"/>
              </a:rPr>
              <a:t> filter or R.C. on </a:t>
            </a:r>
            <a:r>
              <a:rPr lang="en-US" b="1" i="0" dirty="0">
                <a:solidFill>
                  <a:srgbClr val="333333"/>
                </a:solidFill>
                <a:effectLst/>
                <a:latin typeface="Merriweather"/>
              </a:rPr>
              <a:t>Year of Order Date</a:t>
            </a:r>
            <a:r>
              <a:rPr lang="en-US" b="0" i="0" dirty="0">
                <a:solidFill>
                  <a:srgbClr val="333333"/>
                </a:solidFill>
                <a:effectLst/>
                <a:latin typeface="Merriweather"/>
              </a:rPr>
              <a:t> filter, and select </a:t>
            </a:r>
            <a:r>
              <a:rPr lang="en-US" b="1" i="0" dirty="0">
                <a:solidFill>
                  <a:srgbClr val="333333"/>
                </a:solidFill>
                <a:effectLst/>
                <a:latin typeface="Merriweather"/>
              </a:rPr>
              <a:t>Single Value (Slider)</a:t>
            </a:r>
            <a:r>
              <a:rPr lang="en-US" b="0" i="0" dirty="0">
                <a:solidFill>
                  <a:srgbClr val="333333"/>
                </a:solidFill>
                <a:effectLst/>
                <a:latin typeface="Merriweather"/>
              </a:rPr>
              <a:t>.</a:t>
            </a:r>
          </a:p>
        </p:txBody>
      </p:sp>
      <p:pic>
        <p:nvPicPr>
          <p:cNvPr id="8" name="Picture 7">
            <a:extLst>
              <a:ext uri="{FF2B5EF4-FFF2-40B4-BE49-F238E27FC236}">
                <a16:creationId xmlns:a16="http://schemas.microsoft.com/office/drawing/2014/main" id="{D8D7588B-7778-4F51-9847-E47432F6C890}"/>
              </a:ext>
            </a:extLst>
          </p:cNvPr>
          <p:cNvPicPr>
            <a:picLocks noChangeAspect="1"/>
          </p:cNvPicPr>
          <p:nvPr/>
        </p:nvPicPr>
        <p:blipFill rotWithShape="1">
          <a:blip r:embed="rId2"/>
          <a:srcRect l="54403" r="21529" b="36381"/>
          <a:stretch/>
        </p:blipFill>
        <p:spPr>
          <a:xfrm>
            <a:off x="8884693" y="1904504"/>
            <a:ext cx="2934269" cy="4363007"/>
          </a:xfrm>
          <a:prstGeom prst="rect">
            <a:avLst/>
          </a:prstGeom>
        </p:spPr>
      </p:pic>
      <p:cxnSp>
        <p:nvCxnSpPr>
          <p:cNvPr id="10" name="Straight Arrow Connector 9">
            <a:extLst>
              <a:ext uri="{FF2B5EF4-FFF2-40B4-BE49-F238E27FC236}">
                <a16:creationId xmlns:a16="http://schemas.microsoft.com/office/drawing/2014/main" id="{028F111D-3008-4005-8B68-3ABC85986C10}"/>
              </a:ext>
            </a:extLst>
          </p:cNvPr>
          <p:cNvCxnSpPr>
            <a:cxnSpLocks/>
          </p:cNvCxnSpPr>
          <p:nvPr/>
        </p:nvCxnSpPr>
        <p:spPr>
          <a:xfrm>
            <a:off x="2246050" y="3527463"/>
            <a:ext cx="7566690" cy="11673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EA6063E-D1B8-43DE-A5FE-1E4C75A81DB8}"/>
              </a:ext>
            </a:extLst>
          </p:cNvPr>
          <p:cNvPicPr>
            <a:picLocks noChangeAspect="1"/>
          </p:cNvPicPr>
          <p:nvPr/>
        </p:nvPicPr>
        <p:blipFill rotWithShape="1">
          <a:blip r:embed="rId3"/>
          <a:srcRect l="51248" t="29452" r="23244" b="39486"/>
          <a:stretch/>
        </p:blipFill>
        <p:spPr>
          <a:xfrm>
            <a:off x="4800582" y="5239600"/>
            <a:ext cx="2362660" cy="1618400"/>
          </a:xfrm>
          <a:prstGeom prst="rect">
            <a:avLst/>
          </a:prstGeom>
        </p:spPr>
      </p:pic>
      <p:cxnSp>
        <p:nvCxnSpPr>
          <p:cNvPr id="14" name="Straight Arrow Connector 13">
            <a:extLst>
              <a:ext uri="{FF2B5EF4-FFF2-40B4-BE49-F238E27FC236}">
                <a16:creationId xmlns:a16="http://schemas.microsoft.com/office/drawing/2014/main" id="{6E769206-A75D-4C96-A525-A941E46135F4}"/>
              </a:ext>
            </a:extLst>
          </p:cNvPr>
          <p:cNvCxnSpPr>
            <a:cxnSpLocks/>
          </p:cNvCxnSpPr>
          <p:nvPr/>
        </p:nvCxnSpPr>
        <p:spPr>
          <a:xfrm>
            <a:off x="3532938" y="4843471"/>
            <a:ext cx="2226104" cy="713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FA1F0C-CBA8-4BC4-8DCC-0EC96E0D8304}"/>
              </a:ext>
            </a:extLst>
          </p:cNvPr>
          <p:cNvCxnSpPr>
            <a:cxnSpLocks/>
          </p:cNvCxnSpPr>
          <p:nvPr/>
        </p:nvCxnSpPr>
        <p:spPr>
          <a:xfrm flipH="1">
            <a:off x="5981912" y="5200446"/>
            <a:ext cx="819424" cy="1360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55C3D5-29FD-49AD-B2E1-B362B90DE3D4}"/>
              </a:ext>
            </a:extLst>
          </p:cNvPr>
          <p:cNvPicPr>
            <a:picLocks noChangeAspect="1"/>
          </p:cNvPicPr>
          <p:nvPr/>
        </p:nvPicPr>
        <p:blipFill rotWithShape="1">
          <a:blip r:embed="rId4"/>
          <a:srcRect l="56066" t="42222" r="27127" b="34445"/>
          <a:stretch/>
        </p:blipFill>
        <p:spPr>
          <a:xfrm>
            <a:off x="8302717" y="141916"/>
            <a:ext cx="2049110" cy="1600200"/>
          </a:xfrm>
          <a:prstGeom prst="rect">
            <a:avLst/>
          </a:prstGeom>
        </p:spPr>
      </p:pic>
      <p:cxnSp>
        <p:nvCxnSpPr>
          <p:cNvPr id="9" name="Straight Arrow Connector 8">
            <a:extLst>
              <a:ext uri="{FF2B5EF4-FFF2-40B4-BE49-F238E27FC236}">
                <a16:creationId xmlns:a16="http://schemas.microsoft.com/office/drawing/2014/main" id="{4E772E97-E575-4CFE-A37C-50D0DB165579}"/>
              </a:ext>
            </a:extLst>
          </p:cNvPr>
          <p:cNvCxnSpPr/>
          <p:nvPr/>
        </p:nvCxnSpPr>
        <p:spPr>
          <a:xfrm flipV="1">
            <a:off x="7717971" y="768106"/>
            <a:ext cx="2209800" cy="18907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7950B0B-52E8-41F6-88AE-49B8A13E539B}"/>
              </a:ext>
            </a:extLst>
          </p:cNvPr>
          <p:cNvPicPr>
            <a:picLocks noChangeAspect="1"/>
          </p:cNvPicPr>
          <p:nvPr/>
        </p:nvPicPr>
        <p:blipFill>
          <a:blip r:embed="rId5"/>
          <a:stretch>
            <a:fillRect/>
          </a:stretch>
        </p:blipFill>
        <p:spPr>
          <a:xfrm>
            <a:off x="1182846" y="139624"/>
            <a:ext cx="5618489" cy="2471064"/>
          </a:xfrm>
          <a:prstGeom prst="rect">
            <a:avLst/>
          </a:prstGeom>
        </p:spPr>
      </p:pic>
      <p:cxnSp>
        <p:nvCxnSpPr>
          <p:cNvPr id="13" name="Straight Arrow Connector 12">
            <a:extLst>
              <a:ext uri="{FF2B5EF4-FFF2-40B4-BE49-F238E27FC236}">
                <a16:creationId xmlns:a16="http://schemas.microsoft.com/office/drawing/2014/main" id="{539B952F-A31E-4B1E-9454-D744CE9C2128}"/>
              </a:ext>
            </a:extLst>
          </p:cNvPr>
          <p:cNvCxnSpPr/>
          <p:nvPr/>
        </p:nvCxnSpPr>
        <p:spPr>
          <a:xfrm flipH="1" flipV="1">
            <a:off x="5268286" y="2038525"/>
            <a:ext cx="981512" cy="10066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43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47495D5A-4DBC-4FEE-941D-4F262FA7BBCA}"/>
              </a:ext>
            </a:extLst>
          </p:cNvPr>
          <p:cNvPicPr>
            <a:picLocks noChangeAspect="1"/>
          </p:cNvPicPr>
          <p:nvPr/>
        </p:nvPicPr>
        <p:blipFill>
          <a:blip r:embed="rId2"/>
          <a:stretch>
            <a:fillRect/>
          </a:stretch>
        </p:blipFill>
        <p:spPr>
          <a:xfrm>
            <a:off x="1433015" y="421968"/>
            <a:ext cx="9980314" cy="6436031"/>
          </a:xfrm>
          <a:prstGeom prst="rect">
            <a:avLst/>
          </a:prstGeom>
        </p:spPr>
      </p:pic>
      <p:sp>
        <p:nvSpPr>
          <p:cNvPr id="6" name="TextBox 5">
            <a:extLst>
              <a:ext uri="{FF2B5EF4-FFF2-40B4-BE49-F238E27FC236}">
                <a16:creationId xmlns:a16="http://schemas.microsoft.com/office/drawing/2014/main" id="{8AC4FB5F-DB36-437C-9FAE-94954A00E3BE}"/>
              </a:ext>
            </a:extLst>
          </p:cNvPr>
          <p:cNvSpPr txBox="1"/>
          <p:nvPr/>
        </p:nvSpPr>
        <p:spPr>
          <a:xfrm>
            <a:off x="1433015" y="41387"/>
            <a:ext cx="6093724" cy="369332"/>
          </a:xfrm>
          <a:prstGeom prst="rect">
            <a:avLst/>
          </a:prstGeom>
          <a:noFill/>
        </p:spPr>
        <p:txBody>
          <a:bodyPr wrap="square">
            <a:spAutoFit/>
          </a:bodyPr>
          <a:lstStyle/>
          <a:p>
            <a:r>
              <a:rPr lang="en-US" b="0" i="0" dirty="0">
                <a:solidFill>
                  <a:srgbClr val="333333"/>
                </a:solidFill>
                <a:effectLst/>
                <a:latin typeface="Merriweather"/>
              </a:rPr>
              <a:t>Your view updates to look like this:</a:t>
            </a:r>
            <a:endParaRPr lang="en-US" dirty="0"/>
          </a:p>
        </p:txBody>
      </p:sp>
    </p:spTree>
    <p:extLst>
      <p:ext uri="{BB962C8B-B14F-4D97-AF65-F5344CB8AC3E}">
        <p14:creationId xmlns:p14="http://schemas.microsoft.com/office/powerpoint/2010/main" val="251997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914300A0-F3B3-4408-8D3B-53547E283778}"/>
              </a:ext>
            </a:extLst>
          </p:cNvPr>
          <p:cNvSpPr txBox="1"/>
          <p:nvPr/>
        </p:nvSpPr>
        <p:spPr>
          <a:xfrm>
            <a:off x="3049138" y="426108"/>
            <a:ext cx="6093724" cy="400110"/>
          </a:xfrm>
          <a:prstGeom prst="rect">
            <a:avLst/>
          </a:prstGeom>
          <a:noFill/>
        </p:spPr>
        <p:txBody>
          <a:bodyPr wrap="square">
            <a:spAutoFit/>
          </a:bodyPr>
          <a:lstStyle/>
          <a:p>
            <a:r>
              <a:rPr lang="en-US" sz="2000" b="1" i="0" dirty="0">
                <a:solidFill>
                  <a:srgbClr val="333333"/>
                </a:solidFill>
                <a:effectLst/>
                <a:latin typeface="Benton Sans Book"/>
              </a:rPr>
              <a:t>Differentiate Floating vs. Tiled objects on a dashboard</a:t>
            </a:r>
            <a:endParaRPr lang="en-US" sz="2000" b="1" dirty="0"/>
          </a:p>
        </p:txBody>
      </p:sp>
      <p:sp>
        <p:nvSpPr>
          <p:cNvPr id="6" name="TextBox 5">
            <a:extLst>
              <a:ext uri="{FF2B5EF4-FFF2-40B4-BE49-F238E27FC236}">
                <a16:creationId xmlns:a16="http://schemas.microsoft.com/office/drawing/2014/main" id="{D3A9C6B7-379D-49CD-A9A7-AABAD1EEA0BC}"/>
              </a:ext>
            </a:extLst>
          </p:cNvPr>
          <p:cNvSpPr txBox="1"/>
          <p:nvPr/>
        </p:nvSpPr>
        <p:spPr>
          <a:xfrm>
            <a:off x="685801" y="1103784"/>
            <a:ext cx="10942092" cy="1200329"/>
          </a:xfrm>
          <a:prstGeom prst="rect">
            <a:avLst/>
          </a:prstGeom>
          <a:noFill/>
        </p:spPr>
        <p:txBody>
          <a:bodyPr wrap="square">
            <a:spAutoFit/>
          </a:bodyPr>
          <a:lstStyle/>
          <a:p>
            <a:pPr algn="l"/>
            <a:r>
              <a:rPr lang="en-US" b="0" i="0" dirty="0">
                <a:solidFill>
                  <a:srgbClr val="333333"/>
                </a:solidFill>
                <a:effectLst/>
                <a:latin typeface="Merriweather"/>
              </a:rPr>
              <a:t>Objects on a dashboard can be set to either </a:t>
            </a:r>
            <a:r>
              <a:rPr lang="en-US" b="1" i="0" dirty="0">
                <a:solidFill>
                  <a:srgbClr val="333333"/>
                </a:solidFill>
                <a:effectLst/>
                <a:latin typeface="Merriweather"/>
              </a:rPr>
              <a:t>Tiled</a:t>
            </a:r>
            <a:r>
              <a:rPr lang="en-US" b="0" i="0" dirty="0">
                <a:solidFill>
                  <a:srgbClr val="333333"/>
                </a:solidFill>
                <a:effectLst/>
                <a:latin typeface="Merriweather"/>
              </a:rPr>
              <a:t> or </a:t>
            </a:r>
            <a:r>
              <a:rPr lang="en-US" b="1" i="0" dirty="0">
                <a:solidFill>
                  <a:srgbClr val="333333"/>
                </a:solidFill>
                <a:effectLst/>
                <a:latin typeface="Merriweather"/>
              </a:rPr>
              <a:t>Floating</a:t>
            </a:r>
            <a:r>
              <a:rPr lang="en-US" b="0" i="0" dirty="0">
                <a:solidFill>
                  <a:srgbClr val="333333"/>
                </a:solidFill>
                <a:effectLst/>
                <a:latin typeface="Merriweather"/>
              </a:rPr>
              <a:t>.</a:t>
            </a:r>
          </a:p>
          <a:p>
            <a:pPr algn="l"/>
            <a:r>
              <a:rPr lang="en-US" b="0" i="0" dirty="0">
                <a:solidFill>
                  <a:srgbClr val="333333"/>
                </a:solidFill>
                <a:effectLst/>
                <a:latin typeface="Merriweather"/>
              </a:rPr>
              <a:t>Tiled items are automatically sized to the zone you drop them in. Floating items can be moved and sized freely from other objects on the dashboard. If you want, you can even have both floating and tiled items on the same dashboard.</a:t>
            </a:r>
          </a:p>
        </p:txBody>
      </p:sp>
    </p:spTree>
    <p:extLst>
      <p:ext uri="{BB962C8B-B14F-4D97-AF65-F5344CB8AC3E}">
        <p14:creationId xmlns:p14="http://schemas.microsoft.com/office/powerpoint/2010/main" val="1287548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55E2A-6055-4C0A-94E8-7FF7DFD8D492}"/>
              </a:ext>
            </a:extLst>
          </p:cNvPr>
          <p:cNvPicPr>
            <a:picLocks noChangeAspect="1"/>
          </p:cNvPicPr>
          <p:nvPr/>
        </p:nvPicPr>
        <p:blipFill>
          <a:blip r:embed="rId2"/>
          <a:stretch>
            <a:fillRect/>
          </a:stretch>
        </p:blipFill>
        <p:spPr>
          <a:xfrm>
            <a:off x="1775841" y="4195399"/>
            <a:ext cx="8183117" cy="1619476"/>
          </a:xfrm>
          <a:prstGeom prst="rect">
            <a:avLst/>
          </a:prstGeom>
        </p:spPr>
      </p:pic>
      <p:pic>
        <p:nvPicPr>
          <p:cNvPr id="2" name="Picture 4">
            <a:extLst>
              <a:ext uri="{FF2B5EF4-FFF2-40B4-BE49-F238E27FC236}">
                <a16:creationId xmlns:a16="http://schemas.microsoft.com/office/drawing/2014/main" id="{C0FF6F5D-6EFE-0A6E-1A71-1C8E907C8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81" y="742950"/>
            <a:ext cx="5257800" cy="2686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What is Power BI? - Beginner's Guide to Power BI | DataCamp">
            <a:extLst>
              <a:ext uri="{FF2B5EF4-FFF2-40B4-BE49-F238E27FC236}">
                <a16:creationId xmlns:a16="http://schemas.microsoft.com/office/drawing/2014/main" id="{77A34831-813A-134B-A5B0-6EB1B7B29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807" y="742950"/>
            <a:ext cx="2871028" cy="2686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3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D841-3CA9-31A2-BDCE-DFC19FD83CDA}"/>
              </a:ext>
            </a:extLst>
          </p:cNvPr>
          <p:cNvSpPr>
            <a:spLocks noGrp="1"/>
          </p:cNvSpPr>
          <p:nvPr>
            <p:ph type="title"/>
          </p:nvPr>
        </p:nvSpPr>
        <p:spPr/>
        <p:txBody>
          <a:bodyPr/>
          <a:lstStyle/>
          <a:p>
            <a:r>
              <a:rPr lang="en-US" dirty="0"/>
              <a:t>Create an interactive dashboard</a:t>
            </a:r>
          </a:p>
        </p:txBody>
      </p:sp>
    </p:spTree>
    <p:extLst>
      <p:ext uri="{BB962C8B-B14F-4D97-AF65-F5344CB8AC3E}">
        <p14:creationId xmlns:p14="http://schemas.microsoft.com/office/powerpoint/2010/main" val="173002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59394" name="Picture 2">
            <a:extLst>
              <a:ext uri="{FF2B5EF4-FFF2-40B4-BE49-F238E27FC236}">
                <a16:creationId xmlns:a16="http://schemas.microsoft.com/office/drawing/2014/main" id="{0ABD9D0F-8F06-4097-85A2-2E12977DE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175" y="-639763"/>
            <a:ext cx="152400" cy="104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9EC53-3A8F-4056-B975-14FA999344F1}"/>
              </a:ext>
            </a:extLst>
          </p:cNvPr>
          <p:cNvSpPr txBox="1"/>
          <p:nvPr/>
        </p:nvSpPr>
        <p:spPr>
          <a:xfrm>
            <a:off x="1007612" y="226053"/>
            <a:ext cx="6779526" cy="4555093"/>
          </a:xfrm>
          <a:prstGeom prst="rect">
            <a:avLst/>
          </a:prstGeom>
          <a:noFill/>
        </p:spPr>
        <p:txBody>
          <a:bodyPr wrap="square">
            <a:spAutoFit/>
          </a:bodyPr>
          <a:lstStyle/>
          <a:p>
            <a:pPr algn="ctr"/>
            <a:r>
              <a:rPr lang="en-US" sz="2000" b="1" i="0" dirty="0">
                <a:solidFill>
                  <a:srgbClr val="333333"/>
                </a:solidFill>
                <a:effectLst/>
                <a:highlight>
                  <a:srgbClr val="FFFF00"/>
                </a:highlight>
                <a:latin typeface="Benton Sans Book"/>
              </a:rPr>
              <a:t>Add interactivity</a:t>
            </a:r>
          </a:p>
          <a:p>
            <a:pPr algn="l"/>
            <a:r>
              <a:rPr lang="en-US" b="0" i="0" dirty="0">
                <a:solidFill>
                  <a:srgbClr val="333333"/>
                </a:solidFill>
                <a:effectLst/>
                <a:latin typeface="Merriweather"/>
              </a:rPr>
              <a:t>Wouldn't it be great if you could view which sub-categories are profitable in specific states?</a:t>
            </a:r>
          </a:p>
          <a:p>
            <a:pPr algn="l">
              <a:buFont typeface="+mj-lt"/>
              <a:buAutoNum type="arabicPeriod"/>
            </a:pPr>
            <a:r>
              <a:rPr lang="en-US" b="0" i="0" dirty="0">
                <a:solidFill>
                  <a:srgbClr val="333333"/>
                </a:solidFill>
                <a:effectLst/>
                <a:latin typeface="Merriweather"/>
              </a:rPr>
              <a:t>Select </a:t>
            </a:r>
            <a:r>
              <a:rPr lang="en-US" b="1" i="0" dirty="0">
                <a:solidFill>
                  <a:srgbClr val="333333"/>
                </a:solidFill>
                <a:effectLst/>
                <a:latin typeface="Merriweather"/>
              </a:rPr>
              <a:t>Profit Map</a:t>
            </a:r>
            <a:r>
              <a:rPr lang="en-US" b="0" i="0" dirty="0">
                <a:solidFill>
                  <a:srgbClr val="333333"/>
                </a:solidFill>
                <a:effectLst/>
                <a:latin typeface="Merriweather"/>
              </a:rPr>
              <a:t> in the dashboard, and click the </a:t>
            </a:r>
            <a:r>
              <a:rPr lang="en-US" b="1" i="0" dirty="0">
                <a:solidFill>
                  <a:srgbClr val="333333"/>
                </a:solidFill>
                <a:effectLst/>
                <a:latin typeface="Merriweather"/>
              </a:rPr>
              <a:t>Use as filter</a:t>
            </a:r>
          </a:p>
          <a:p>
            <a:pPr algn="l"/>
            <a:r>
              <a:rPr lang="en-US" b="0" i="0" dirty="0">
                <a:solidFill>
                  <a:srgbClr val="333333"/>
                </a:solidFill>
                <a:effectLst/>
                <a:latin typeface="Merriweather"/>
              </a:rPr>
              <a:t> icon    in the upper right-hand corner.</a:t>
            </a:r>
          </a:p>
          <a:p>
            <a:pPr algn="l">
              <a:buFont typeface="+mj-lt"/>
              <a:buAutoNum type="arabicPeriod" startAt="2"/>
            </a:pPr>
            <a:r>
              <a:rPr lang="en-US" b="0" i="0" dirty="0">
                <a:solidFill>
                  <a:srgbClr val="333333"/>
                </a:solidFill>
                <a:effectLst/>
                <a:latin typeface="Merriweather"/>
              </a:rPr>
              <a:t>Select a state within the map. For example:</a:t>
            </a:r>
          </a:p>
          <a:p>
            <a:pPr algn="l">
              <a:buFont typeface="+mj-lt"/>
              <a:buAutoNum type="arabicPeriod" startAt="2"/>
            </a:pPr>
            <a:r>
              <a:rPr lang="en-US" b="0" i="0" dirty="0">
                <a:solidFill>
                  <a:srgbClr val="333333"/>
                </a:solidFill>
                <a:effectLst/>
                <a:latin typeface="Merriweather"/>
              </a:rPr>
              <a:t>The Sales in the South bar chart automatically updates to show just the sub-category sales in the selected state. You can quickly see which sub-categories are profitable.</a:t>
            </a:r>
          </a:p>
          <a:p>
            <a:pPr algn="l">
              <a:buFont typeface="+mj-lt"/>
              <a:buAutoNum type="arabicPeriod" startAt="3"/>
            </a:pPr>
            <a:r>
              <a:rPr lang="en-US" b="0" i="0" dirty="0">
                <a:solidFill>
                  <a:srgbClr val="333333"/>
                </a:solidFill>
                <a:effectLst/>
                <a:latin typeface="Merriweather"/>
              </a:rPr>
              <a:t>Click outside of the U.S. to clear your selection.</a:t>
            </a:r>
          </a:p>
          <a:p>
            <a:pPr algn="l">
              <a:buFont typeface="+mj-lt"/>
              <a:buAutoNum type="arabicPeriod" startAt="3"/>
            </a:pPr>
            <a:endParaRPr lang="en-US" dirty="0">
              <a:solidFill>
                <a:srgbClr val="333333"/>
              </a:solidFill>
              <a:latin typeface="Merriweather"/>
            </a:endParaRPr>
          </a:p>
          <a:p>
            <a:pPr algn="l"/>
            <a:r>
              <a:rPr lang="en-US" b="0" i="0" dirty="0">
                <a:solidFill>
                  <a:srgbClr val="333333"/>
                </a:solidFill>
                <a:effectLst/>
                <a:latin typeface="Merriweather"/>
              </a:rPr>
              <a:t>Note: you can do multiple selection by holding Ctrl key or selecting one of these 3 methods</a:t>
            </a:r>
          </a:p>
          <a:p>
            <a:pPr algn="l"/>
            <a:endParaRPr lang="en-US" b="0" i="0" dirty="0">
              <a:solidFill>
                <a:srgbClr val="333333"/>
              </a:solidFill>
              <a:effectLst/>
              <a:latin typeface="Merriweather"/>
            </a:endParaRPr>
          </a:p>
          <a:p>
            <a:pPr algn="l"/>
            <a:endParaRPr lang="en-US" b="0" i="0" dirty="0">
              <a:solidFill>
                <a:srgbClr val="333333"/>
              </a:solidFill>
              <a:effectLst/>
              <a:latin typeface="Merriweather"/>
            </a:endParaRPr>
          </a:p>
        </p:txBody>
      </p:sp>
      <p:pic>
        <p:nvPicPr>
          <p:cNvPr id="7" name="Picture 6">
            <a:extLst>
              <a:ext uri="{FF2B5EF4-FFF2-40B4-BE49-F238E27FC236}">
                <a16:creationId xmlns:a16="http://schemas.microsoft.com/office/drawing/2014/main" id="{4370E57B-EFC2-45A7-A922-449088F79709}"/>
              </a:ext>
            </a:extLst>
          </p:cNvPr>
          <p:cNvPicPr>
            <a:picLocks noChangeAspect="1"/>
          </p:cNvPicPr>
          <p:nvPr/>
        </p:nvPicPr>
        <p:blipFill rotWithShape="1">
          <a:blip r:embed="rId3"/>
          <a:srcRect l="13097" t="2389" r="29142" b="61591"/>
          <a:stretch/>
        </p:blipFill>
        <p:spPr>
          <a:xfrm>
            <a:off x="7359494" y="0"/>
            <a:ext cx="4832506" cy="1695123"/>
          </a:xfrm>
          <a:prstGeom prst="rect">
            <a:avLst/>
          </a:prstGeom>
        </p:spPr>
      </p:pic>
      <p:pic>
        <p:nvPicPr>
          <p:cNvPr id="9" name="Picture 8">
            <a:extLst>
              <a:ext uri="{FF2B5EF4-FFF2-40B4-BE49-F238E27FC236}">
                <a16:creationId xmlns:a16="http://schemas.microsoft.com/office/drawing/2014/main" id="{6B24B761-4B4C-4276-8355-58A2E3767A9B}"/>
              </a:ext>
            </a:extLst>
          </p:cNvPr>
          <p:cNvPicPr>
            <a:picLocks noChangeAspect="1"/>
          </p:cNvPicPr>
          <p:nvPr/>
        </p:nvPicPr>
        <p:blipFill>
          <a:blip r:embed="rId4"/>
          <a:stretch>
            <a:fillRect/>
          </a:stretch>
        </p:blipFill>
        <p:spPr>
          <a:xfrm>
            <a:off x="1725253" y="1694624"/>
            <a:ext cx="129551" cy="198137"/>
          </a:xfrm>
          <a:prstGeom prst="rect">
            <a:avLst/>
          </a:prstGeom>
        </p:spPr>
      </p:pic>
      <p:cxnSp>
        <p:nvCxnSpPr>
          <p:cNvPr id="11" name="Straight Arrow Connector 10">
            <a:extLst>
              <a:ext uri="{FF2B5EF4-FFF2-40B4-BE49-F238E27FC236}">
                <a16:creationId xmlns:a16="http://schemas.microsoft.com/office/drawing/2014/main" id="{010C06D9-6ECC-4054-A4EC-97847FFE3E49}"/>
              </a:ext>
            </a:extLst>
          </p:cNvPr>
          <p:cNvCxnSpPr>
            <a:cxnSpLocks/>
          </p:cNvCxnSpPr>
          <p:nvPr/>
        </p:nvCxnSpPr>
        <p:spPr>
          <a:xfrm flipV="1">
            <a:off x="1790028" y="655093"/>
            <a:ext cx="9919751" cy="774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044FC9F-85A5-4944-A40C-D295BF7F5B94}"/>
              </a:ext>
            </a:extLst>
          </p:cNvPr>
          <p:cNvPicPr>
            <a:picLocks noChangeAspect="1"/>
          </p:cNvPicPr>
          <p:nvPr/>
        </p:nvPicPr>
        <p:blipFill>
          <a:blip r:embed="rId5"/>
          <a:stretch>
            <a:fillRect/>
          </a:stretch>
        </p:blipFill>
        <p:spPr>
          <a:xfrm>
            <a:off x="7787138" y="2217737"/>
            <a:ext cx="4372978" cy="3479261"/>
          </a:xfrm>
          <a:prstGeom prst="rect">
            <a:avLst/>
          </a:prstGeom>
        </p:spPr>
      </p:pic>
      <p:cxnSp>
        <p:nvCxnSpPr>
          <p:cNvPr id="15" name="Straight Arrow Connector 14">
            <a:extLst>
              <a:ext uri="{FF2B5EF4-FFF2-40B4-BE49-F238E27FC236}">
                <a16:creationId xmlns:a16="http://schemas.microsoft.com/office/drawing/2014/main" id="{F5156F06-6DC5-4C4A-BAFF-0AA75A123F19}"/>
              </a:ext>
            </a:extLst>
          </p:cNvPr>
          <p:cNvCxnSpPr/>
          <p:nvPr/>
        </p:nvCxnSpPr>
        <p:spPr>
          <a:xfrm>
            <a:off x="5295207" y="1828800"/>
            <a:ext cx="4678420" cy="1197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E7E76F5-DF16-4058-9D21-48B3F788F125}"/>
              </a:ext>
            </a:extLst>
          </p:cNvPr>
          <p:cNvPicPr>
            <a:picLocks noChangeAspect="1"/>
          </p:cNvPicPr>
          <p:nvPr/>
        </p:nvPicPr>
        <p:blipFill rotWithShape="1">
          <a:blip r:embed="rId6"/>
          <a:srcRect l="11087" t="9565" r="67228" b="52899"/>
          <a:stretch/>
        </p:blipFill>
        <p:spPr>
          <a:xfrm>
            <a:off x="1192696" y="4363278"/>
            <a:ext cx="2643808" cy="2574235"/>
          </a:xfrm>
          <a:prstGeom prst="rect">
            <a:avLst/>
          </a:prstGeom>
        </p:spPr>
      </p:pic>
      <p:sp>
        <p:nvSpPr>
          <p:cNvPr id="5" name="Oval 4">
            <a:extLst>
              <a:ext uri="{FF2B5EF4-FFF2-40B4-BE49-F238E27FC236}">
                <a16:creationId xmlns:a16="http://schemas.microsoft.com/office/drawing/2014/main" id="{4180045A-7B92-4C13-8001-54B92F786396}"/>
              </a:ext>
            </a:extLst>
          </p:cNvPr>
          <p:cNvSpPr/>
          <p:nvPr/>
        </p:nvSpPr>
        <p:spPr>
          <a:xfrm>
            <a:off x="2126974" y="5218043"/>
            <a:ext cx="586409" cy="278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ABAA4E6-DCD2-4F85-A217-004B8C6A63A6}"/>
              </a:ext>
            </a:extLst>
          </p:cNvPr>
          <p:cNvCxnSpPr/>
          <p:nvPr/>
        </p:nvCxnSpPr>
        <p:spPr>
          <a:xfrm flipH="1">
            <a:off x="2425148" y="3816626"/>
            <a:ext cx="318052" cy="1311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12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426E1-7B51-422C-861E-BCE5ED730C11}"/>
              </a:ext>
            </a:extLst>
          </p:cNvPr>
          <p:cNvSpPr txBox="1"/>
          <p:nvPr/>
        </p:nvSpPr>
        <p:spPr>
          <a:xfrm>
            <a:off x="566530" y="516835"/>
            <a:ext cx="10555357" cy="646331"/>
          </a:xfrm>
          <a:prstGeom prst="rect">
            <a:avLst/>
          </a:prstGeom>
          <a:noFill/>
        </p:spPr>
        <p:txBody>
          <a:bodyPr wrap="square" rtlCol="0">
            <a:spAutoFit/>
          </a:bodyPr>
          <a:lstStyle/>
          <a:p>
            <a:r>
              <a:rPr lang="en-US" dirty="0"/>
              <a:t>You can edit an action:</a:t>
            </a:r>
          </a:p>
          <a:p>
            <a:r>
              <a:rPr lang="en-US" dirty="0"/>
              <a:t>Dashboard </a:t>
            </a:r>
            <a:r>
              <a:rPr lang="en-US" dirty="0">
                <a:sym typeface="Wingdings" panose="05000000000000000000" pitchFamily="2" charset="2"/>
              </a:rPr>
              <a:t> Actions… select the action Edit </a:t>
            </a:r>
            <a:endParaRPr lang="en-US" dirty="0"/>
          </a:p>
        </p:txBody>
      </p:sp>
      <p:pic>
        <p:nvPicPr>
          <p:cNvPr id="4" name="Picture 3">
            <a:extLst>
              <a:ext uri="{FF2B5EF4-FFF2-40B4-BE49-F238E27FC236}">
                <a16:creationId xmlns:a16="http://schemas.microsoft.com/office/drawing/2014/main" id="{7FAB2662-22DE-4460-9BCE-D1B20FB033B2}"/>
              </a:ext>
            </a:extLst>
          </p:cNvPr>
          <p:cNvPicPr>
            <a:picLocks noChangeAspect="1"/>
          </p:cNvPicPr>
          <p:nvPr/>
        </p:nvPicPr>
        <p:blipFill rotWithShape="1">
          <a:blip r:embed="rId2"/>
          <a:srcRect l="-1" t="435" r="64295" b="6811"/>
          <a:stretch/>
        </p:blipFill>
        <p:spPr>
          <a:xfrm>
            <a:off x="506896" y="1381539"/>
            <a:ext cx="4353339" cy="6361044"/>
          </a:xfrm>
          <a:prstGeom prst="rect">
            <a:avLst/>
          </a:prstGeom>
        </p:spPr>
      </p:pic>
      <p:pic>
        <p:nvPicPr>
          <p:cNvPr id="6" name="Picture 5">
            <a:extLst>
              <a:ext uri="{FF2B5EF4-FFF2-40B4-BE49-F238E27FC236}">
                <a16:creationId xmlns:a16="http://schemas.microsoft.com/office/drawing/2014/main" id="{560A4F35-2D51-4D01-B0D3-710F62D77AD6}"/>
              </a:ext>
            </a:extLst>
          </p:cNvPr>
          <p:cNvPicPr>
            <a:picLocks noChangeAspect="1"/>
          </p:cNvPicPr>
          <p:nvPr/>
        </p:nvPicPr>
        <p:blipFill rotWithShape="1">
          <a:blip r:embed="rId3"/>
          <a:srcRect l="33995" t="29855" r="33641" b="35942"/>
          <a:stretch/>
        </p:blipFill>
        <p:spPr>
          <a:xfrm>
            <a:off x="5317434" y="1649896"/>
            <a:ext cx="3945835" cy="2345636"/>
          </a:xfrm>
          <a:prstGeom prst="rect">
            <a:avLst/>
          </a:prstGeom>
        </p:spPr>
      </p:pic>
      <p:cxnSp>
        <p:nvCxnSpPr>
          <p:cNvPr id="8" name="Straight Arrow Connector 7">
            <a:extLst>
              <a:ext uri="{FF2B5EF4-FFF2-40B4-BE49-F238E27FC236}">
                <a16:creationId xmlns:a16="http://schemas.microsoft.com/office/drawing/2014/main" id="{CFAA9AE7-F40F-46C2-88EC-B27C25AE2E98}"/>
              </a:ext>
            </a:extLst>
          </p:cNvPr>
          <p:cNvCxnSpPr/>
          <p:nvPr/>
        </p:nvCxnSpPr>
        <p:spPr>
          <a:xfrm>
            <a:off x="4055165" y="1083365"/>
            <a:ext cx="2266122" cy="1431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015AF5-E1F5-46C7-B6BB-CC1BC1A77DBD}"/>
              </a:ext>
            </a:extLst>
          </p:cNvPr>
          <p:cNvCxnSpPr/>
          <p:nvPr/>
        </p:nvCxnSpPr>
        <p:spPr>
          <a:xfrm>
            <a:off x="5198165" y="1143000"/>
            <a:ext cx="3091070" cy="2315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AF5F8B-A4C1-4EE3-8D68-8259DCA9111E}"/>
              </a:ext>
            </a:extLst>
          </p:cNvPr>
          <p:cNvSpPr txBox="1"/>
          <p:nvPr/>
        </p:nvSpPr>
        <p:spPr>
          <a:xfrm>
            <a:off x="5583306" y="4533397"/>
            <a:ext cx="6097656" cy="1200329"/>
          </a:xfrm>
          <a:prstGeom prst="rect">
            <a:avLst/>
          </a:prstGeom>
          <a:noFill/>
        </p:spPr>
        <p:txBody>
          <a:bodyPr wrap="square">
            <a:spAutoFit/>
          </a:bodyPr>
          <a:lstStyle/>
          <a:p>
            <a:pPr algn="l"/>
            <a:r>
              <a:rPr lang="en-US" b="0" i="0" dirty="0">
                <a:solidFill>
                  <a:srgbClr val="3C3B37"/>
                </a:solidFill>
                <a:effectLst/>
                <a:latin typeface="sf pro text"/>
              </a:rPr>
              <a:t>If we go to Dashboard and we go to actions, you will see that there is an action here already and it's</a:t>
            </a:r>
          </a:p>
          <a:p>
            <a:pPr algn="l"/>
            <a:r>
              <a:rPr lang="en-US" dirty="0">
                <a:solidFill>
                  <a:srgbClr val="3C3B37"/>
                </a:solidFill>
                <a:latin typeface="sf pro text"/>
              </a:rPr>
              <a:t>generated action, meaning it was added automatically.</a:t>
            </a:r>
          </a:p>
          <a:p>
            <a:pPr algn="l"/>
            <a:r>
              <a:rPr lang="en-US" dirty="0">
                <a:solidFill>
                  <a:srgbClr val="3C3B37"/>
                </a:solidFill>
                <a:latin typeface="sf pro text"/>
              </a:rPr>
              <a:t>Now, let's click on this generated action and we'll click edit.</a:t>
            </a:r>
          </a:p>
        </p:txBody>
      </p:sp>
      <p:cxnSp>
        <p:nvCxnSpPr>
          <p:cNvPr id="14" name="Straight Arrow Connector 13">
            <a:extLst>
              <a:ext uri="{FF2B5EF4-FFF2-40B4-BE49-F238E27FC236}">
                <a16:creationId xmlns:a16="http://schemas.microsoft.com/office/drawing/2014/main" id="{0D1D0105-395B-4019-A651-0FCBE92DEE45}"/>
              </a:ext>
            </a:extLst>
          </p:cNvPr>
          <p:cNvCxnSpPr>
            <a:cxnSpLocks/>
          </p:cNvCxnSpPr>
          <p:nvPr/>
        </p:nvCxnSpPr>
        <p:spPr>
          <a:xfrm flipV="1">
            <a:off x="5496339" y="3508514"/>
            <a:ext cx="119270" cy="24052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11B151-E9BE-449A-86DD-2373D7844F0B}"/>
              </a:ext>
            </a:extLst>
          </p:cNvPr>
          <p:cNvSpPr txBox="1"/>
          <p:nvPr/>
        </p:nvSpPr>
        <p:spPr>
          <a:xfrm>
            <a:off x="5118652" y="5933660"/>
            <a:ext cx="5287618" cy="369332"/>
          </a:xfrm>
          <a:prstGeom prst="rect">
            <a:avLst/>
          </a:prstGeom>
          <a:noFill/>
          <a:ln>
            <a:solidFill>
              <a:srgbClr val="FF0000"/>
            </a:solidFill>
          </a:ln>
        </p:spPr>
        <p:txBody>
          <a:bodyPr wrap="square" rtlCol="0">
            <a:spAutoFit/>
          </a:bodyPr>
          <a:lstStyle/>
          <a:p>
            <a:r>
              <a:rPr lang="en-US" dirty="0"/>
              <a:t>You can Add Action manually by clicking</a:t>
            </a:r>
          </a:p>
        </p:txBody>
      </p:sp>
    </p:spTree>
    <p:extLst>
      <p:ext uri="{BB962C8B-B14F-4D97-AF65-F5344CB8AC3E}">
        <p14:creationId xmlns:p14="http://schemas.microsoft.com/office/powerpoint/2010/main" val="1892461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3A70C-3F09-4FF4-8539-CE09DC17CBE3}"/>
              </a:ext>
            </a:extLst>
          </p:cNvPr>
          <p:cNvPicPr>
            <a:picLocks noChangeAspect="1"/>
          </p:cNvPicPr>
          <p:nvPr/>
        </p:nvPicPr>
        <p:blipFill>
          <a:blip r:embed="rId2"/>
          <a:stretch>
            <a:fillRect/>
          </a:stretch>
        </p:blipFill>
        <p:spPr>
          <a:xfrm>
            <a:off x="6054065" y="168965"/>
            <a:ext cx="5212461" cy="6858000"/>
          </a:xfrm>
          <a:prstGeom prst="rect">
            <a:avLst/>
          </a:prstGeom>
        </p:spPr>
      </p:pic>
      <p:sp>
        <p:nvSpPr>
          <p:cNvPr id="5" name="TextBox 4">
            <a:extLst>
              <a:ext uri="{FF2B5EF4-FFF2-40B4-BE49-F238E27FC236}">
                <a16:creationId xmlns:a16="http://schemas.microsoft.com/office/drawing/2014/main" id="{24561AC2-42A4-4DFC-9A31-AE1C3C422266}"/>
              </a:ext>
            </a:extLst>
          </p:cNvPr>
          <p:cNvSpPr txBox="1"/>
          <p:nvPr/>
        </p:nvSpPr>
        <p:spPr>
          <a:xfrm>
            <a:off x="245993" y="197129"/>
            <a:ext cx="5687668" cy="4801314"/>
          </a:xfrm>
          <a:prstGeom prst="rect">
            <a:avLst/>
          </a:prstGeom>
          <a:noFill/>
        </p:spPr>
        <p:txBody>
          <a:bodyPr wrap="square">
            <a:spAutoFit/>
          </a:bodyPr>
          <a:lstStyle/>
          <a:p>
            <a:pPr algn="l"/>
            <a:r>
              <a:rPr lang="en-US" b="0" i="0" dirty="0">
                <a:solidFill>
                  <a:srgbClr val="3C3B37"/>
                </a:solidFill>
                <a:effectLst/>
                <a:latin typeface="sf pro text"/>
              </a:rPr>
              <a:t>So here you can see that there's a few fields.</a:t>
            </a:r>
          </a:p>
          <a:p>
            <a:pPr algn="l"/>
            <a:r>
              <a:rPr lang="en-US" b="0" i="0" dirty="0">
                <a:solidFill>
                  <a:srgbClr val="3C3B37"/>
                </a:solidFill>
                <a:effectLst/>
                <a:latin typeface="sf pro text"/>
              </a:rPr>
              <a:t>First of all, what is the source of the action dashboard?</a:t>
            </a:r>
          </a:p>
          <a:p>
            <a:pPr algn="l"/>
            <a:r>
              <a:rPr lang="en-US" b="0" i="0" dirty="0">
                <a:solidFill>
                  <a:srgbClr val="3C3B37"/>
                </a:solidFill>
                <a:effectLst/>
                <a:latin typeface="sf pro text"/>
              </a:rPr>
              <a:t>One is </a:t>
            </a:r>
            <a:r>
              <a:rPr lang="en-US" dirty="0">
                <a:solidFill>
                  <a:srgbClr val="3C3B37"/>
                </a:solidFill>
                <a:latin typeface="sf pro text"/>
              </a:rPr>
              <a:t>our dashboard that we're looking at.</a:t>
            </a:r>
          </a:p>
          <a:p>
            <a:pPr algn="l"/>
            <a:r>
              <a:rPr lang="en-US" dirty="0">
                <a:solidFill>
                  <a:srgbClr val="3C3B37"/>
                </a:solidFill>
                <a:latin typeface="sf pro text"/>
              </a:rPr>
              <a:t>And in Dashboard one, it is Profit Map  that is the source of the action.</a:t>
            </a:r>
          </a:p>
          <a:p>
            <a:pPr algn="l"/>
            <a:r>
              <a:rPr lang="en-US" dirty="0">
                <a:solidFill>
                  <a:srgbClr val="3C3B37"/>
                </a:solidFill>
                <a:latin typeface="sf pro text"/>
              </a:rPr>
              <a:t>The action is run only when you select a certain element.</a:t>
            </a:r>
          </a:p>
          <a:p>
            <a:pPr algn="l"/>
            <a:r>
              <a:rPr lang="en-US" dirty="0">
                <a:solidFill>
                  <a:srgbClr val="3C3B37"/>
                </a:solidFill>
                <a:latin typeface="sf pro text"/>
              </a:rPr>
              <a:t>And once you've selected an element, the action is applied to the target sheets.</a:t>
            </a:r>
          </a:p>
          <a:p>
            <a:pPr algn="l"/>
            <a:r>
              <a:rPr lang="en-US" dirty="0">
                <a:solidFill>
                  <a:srgbClr val="3C3B37"/>
                </a:solidFill>
                <a:latin typeface="sf pro text"/>
              </a:rPr>
              <a:t>The target sheets are the Sales in the South and the Profit Map again.</a:t>
            </a:r>
          </a:p>
          <a:p>
            <a:pPr algn="l"/>
            <a:r>
              <a:rPr lang="en-US" dirty="0">
                <a:solidFill>
                  <a:srgbClr val="3C3B37"/>
                </a:solidFill>
                <a:latin typeface="sf pro text"/>
              </a:rPr>
              <a:t>So in this case, what is going to do is it's going to filter the </a:t>
            </a:r>
            <a:r>
              <a:rPr lang="en-US" dirty="0" err="1">
                <a:solidFill>
                  <a:srgbClr val="3C3B37"/>
                </a:solidFill>
                <a:latin typeface="sf pro text"/>
              </a:rPr>
              <a:t>the</a:t>
            </a:r>
            <a:r>
              <a:rPr lang="en-US" dirty="0">
                <a:solidFill>
                  <a:srgbClr val="3C3B37"/>
                </a:solidFill>
                <a:latin typeface="sf pro text"/>
              </a:rPr>
              <a:t> Sales in the South .</a:t>
            </a:r>
          </a:p>
          <a:p>
            <a:pPr algn="l"/>
            <a:r>
              <a:rPr lang="en-US" dirty="0">
                <a:solidFill>
                  <a:srgbClr val="3C3B37"/>
                </a:solidFill>
                <a:latin typeface="sf pro text"/>
              </a:rPr>
              <a:t>It won't actually take out the rest of the values from the Profit Map because Tableau Smart, it knows </a:t>
            </a:r>
            <a:r>
              <a:rPr lang="en-US" b="0" i="0" dirty="0">
                <a:solidFill>
                  <a:srgbClr val="3C3B37"/>
                </a:solidFill>
                <a:effectLst/>
                <a:latin typeface="sf pro text"/>
              </a:rPr>
              <a:t>that if you </a:t>
            </a:r>
            <a:r>
              <a:rPr lang="en-US" dirty="0">
                <a:solidFill>
                  <a:srgbClr val="3C3B37"/>
                </a:solidFill>
                <a:latin typeface="sf pro text"/>
              </a:rPr>
              <a:t>take out the rest of the values from the Profit Map, then you won't be able to click on something else.</a:t>
            </a:r>
          </a:p>
          <a:p>
            <a:pPr algn="l"/>
            <a:endParaRPr lang="en-US" dirty="0">
              <a:solidFill>
                <a:srgbClr val="3C3B37"/>
              </a:solidFill>
              <a:latin typeface="sf pro text"/>
            </a:endParaRPr>
          </a:p>
        </p:txBody>
      </p:sp>
      <p:cxnSp>
        <p:nvCxnSpPr>
          <p:cNvPr id="7" name="Straight Arrow Connector 6">
            <a:extLst>
              <a:ext uri="{FF2B5EF4-FFF2-40B4-BE49-F238E27FC236}">
                <a16:creationId xmlns:a16="http://schemas.microsoft.com/office/drawing/2014/main" id="{2628763B-017B-4C05-BD95-5C85D9EC570E}"/>
              </a:ext>
            </a:extLst>
          </p:cNvPr>
          <p:cNvCxnSpPr/>
          <p:nvPr/>
        </p:nvCxnSpPr>
        <p:spPr>
          <a:xfrm>
            <a:off x="2872409" y="755374"/>
            <a:ext cx="3468756" cy="3180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D28DE7-187B-4EA1-8856-2C9BB2AE23C5}"/>
              </a:ext>
            </a:extLst>
          </p:cNvPr>
          <p:cNvCxnSpPr/>
          <p:nvPr/>
        </p:nvCxnSpPr>
        <p:spPr>
          <a:xfrm>
            <a:off x="3766930" y="1818861"/>
            <a:ext cx="5466522" cy="168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61CB4D-6F6B-4C22-9E95-EC586465638D}"/>
              </a:ext>
            </a:extLst>
          </p:cNvPr>
          <p:cNvCxnSpPr/>
          <p:nvPr/>
        </p:nvCxnSpPr>
        <p:spPr>
          <a:xfrm>
            <a:off x="1451113" y="2375452"/>
            <a:ext cx="4890052" cy="665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19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6C32DA81-5672-40A6-9D83-067A20BE6E9F}"/>
              </a:ext>
            </a:extLst>
          </p:cNvPr>
          <p:cNvSpPr txBox="1"/>
          <p:nvPr/>
        </p:nvSpPr>
        <p:spPr>
          <a:xfrm>
            <a:off x="281806" y="412178"/>
            <a:ext cx="6097384" cy="2308324"/>
          </a:xfrm>
          <a:prstGeom prst="rect">
            <a:avLst/>
          </a:prstGeom>
          <a:noFill/>
        </p:spPr>
        <p:txBody>
          <a:bodyPr wrap="square">
            <a:spAutoFit/>
          </a:bodyPr>
          <a:lstStyle/>
          <a:p>
            <a:pPr algn="l"/>
            <a:r>
              <a:rPr lang="en-US" b="0" i="0" dirty="0">
                <a:solidFill>
                  <a:srgbClr val="333333"/>
                </a:solidFill>
                <a:effectLst/>
                <a:latin typeface="Merriweather"/>
              </a:rPr>
              <a:t>You also want viewers to be able to see the change in profits based on the order date.</a:t>
            </a:r>
          </a:p>
          <a:p>
            <a:pPr algn="l">
              <a:buFont typeface="+mj-lt"/>
              <a:buAutoNum type="arabicPeriod" startAt="4"/>
            </a:pPr>
            <a:r>
              <a:rPr lang="en-US" b="0" i="0" dirty="0">
                <a:solidFill>
                  <a:srgbClr val="333333"/>
                </a:solidFill>
                <a:effectLst/>
                <a:latin typeface="Merriweather"/>
              </a:rPr>
              <a:t>Select the </a:t>
            </a:r>
            <a:r>
              <a:rPr lang="en-US" b="1" i="0" dirty="0">
                <a:solidFill>
                  <a:srgbClr val="333333"/>
                </a:solidFill>
                <a:effectLst/>
                <a:latin typeface="Merriweather"/>
              </a:rPr>
              <a:t>Year of Order Date</a:t>
            </a:r>
            <a:r>
              <a:rPr lang="en-US" b="0" i="0" dirty="0">
                <a:solidFill>
                  <a:srgbClr val="333333"/>
                </a:solidFill>
                <a:effectLst/>
                <a:latin typeface="Merriweather"/>
              </a:rPr>
              <a:t> filter, click its drop-down arrow, and select </a:t>
            </a:r>
            <a:r>
              <a:rPr lang="en-US" b="1" i="0" dirty="0">
                <a:solidFill>
                  <a:srgbClr val="333333"/>
                </a:solidFill>
                <a:effectLst/>
                <a:latin typeface="Merriweather"/>
              </a:rPr>
              <a:t>Apply to Worksheets</a:t>
            </a:r>
            <a:r>
              <a:rPr lang="en-US" b="0" i="0" dirty="0">
                <a:solidFill>
                  <a:srgbClr val="333333"/>
                </a:solidFill>
                <a:effectLst/>
                <a:latin typeface="Merriweather"/>
              </a:rPr>
              <a:t> &gt; </a:t>
            </a:r>
            <a:r>
              <a:rPr lang="en-US" b="1" i="0" dirty="0">
                <a:solidFill>
                  <a:srgbClr val="333333"/>
                </a:solidFill>
                <a:effectLst/>
                <a:latin typeface="Merriweather"/>
              </a:rPr>
              <a:t>Selected Worksheets</a:t>
            </a:r>
            <a:r>
              <a:rPr lang="en-US" b="0" i="0" dirty="0">
                <a:solidFill>
                  <a:srgbClr val="333333"/>
                </a:solidFill>
                <a:effectLst/>
                <a:latin typeface="Merriweather"/>
              </a:rPr>
              <a:t>.</a:t>
            </a:r>
          </a:p>
          <a:p>
            <a:pPr algn="l">
              <a:buFont typeface="+mj-lt"/>
              <a:buAutoNum type="arabicPeriod" startAt="5"/>
            </a:pPr>
            <a:r>
              <a:rPr lang="en-US" b="0" i="0" dirty="0">
                <a:solidFill>
                  <a:srgbClr val="333333"/>
                </a:solidFill>
                <a:effectLst/>
                <a:latin typeface="Merriweather"/>
              </a:rPr>
              <a:t>In the Apply Filter to Worksheets dialog box, select </a:t>
            </a:r>
            <a:r>
              <a:rPr lang="en-US" b="1" i="0" dirty="0">
                <a:solidFill>
                  <a:srgbClr val="333333"/>
                </a:solidFill>
                <a:effectLst/>
                <a:latin typeface="Merriweather"/>
              </a:rPr>
              <a:t>All in dashboard</a:t>
            </a:r>
            <a:r>
              <a:rPr lang="en-US" b="0" i="0" dirty="0">
                <a:solidFill>
                  <a:srgbClr val="333333"/>
                </a:solidFill>
                <a:effectLst/>
                <a:latin typeface="Merriweather"/>
              </a:rPr>
              <a:t>, and then click </a:t>
            </a:r>
            <a:r>
              <a:rPr lang="en-US" b="1" i="0" dirty="0">
                <a:solidFill>
                  <a:srgbClr val="333333"/>
                </a:solidFill>
                <a:effectLst/>
                <a:latin typeface="Merriweather"/>
              </a:rPr>
              <a:t>OK</a:t>
            </a:r>
            <a:r>
              <a:rPr lang="en-US" b="0" i="0" dirty="0">
                <a:solidFill>
                  <a:srgbClr val="333333"/>
                </a:solidFill>
                <a:effectLst/>
                <a:latin typeface="Merriweather"/>
              </a:rPr>
              <a:t>.</a:t>
            </a:r>
          </a:p>
          <a:p>
            <a:pPr algn="l"/>
            <a:r>
              <a:rPr lang="en-US" b="0" i="0" dirty="0">
                <a:solidFill>
                  <a:srgbClr val="333333"/>
                </a:solidFill>
                <a:effectLst/>
                <a:latin typeface="Merriweather"/>
              </a:rPr>
              <a:t>This option tells Tableau to apply the filter to all worksheets in the dashboard that use this same data source.</a:t>
            </a:r>
          </a:p>
        </p:txBody>
      </p:sp>
      <p:pic>
        <p:nvPicPr>
          <p:cNvPr id="10" name="Picture 9">
            <a:extLst>
              <a:ext uri="{FF2B5EF4-FFF2-40B4-BE49-F238E27FC236}">
                <a16:creationId xmlns:a16="http://schemas.microsoft.com/office/drawing/2014/main" id="{5D809151-4993-4A32-B3B0-745B7A0FD0B3}"/>
              </a:ext>
            </a:extLst>
          </p:cNvPr>
          <p:cNvPicPr>
            <a:picLocks noChangeAspect="1"/>
          </p:cNvPicPr>
          <p:nvPr/>
        </p:nvPicPr>
        <p:blipFill rotWithShape="1">
          <a:blip r:embed="rId2"/>
          <a:srcRect l="28704" t="25021" r="35093" b="29548"/>
          <a:stretch/>
        </p:blipFill>
        <p:spPr>
          <a:xfrm>
            <a:off x="739423" y="3429000"/>
            <a:ext cx="4413955" cy="3115734"/>
          </a:xfrm>
          <a:prstGeom prst="rect">
            <a:avLst/>
          </a:prstGeom>
        </p:spPr>
      </p:pic>
      <p:pic>
        <p:nvPicPr>
          <p:cNvPr id="9" name="Picture 8">
            <a:extLst>
              <a:ext uri="{FF2B5EF4-FFF2-40B4-BE49-F238E27FC236}">
                <a16:creationId xmlns:a16="http://schemas.microsoft.com/office/drawing/2014/main" id="{24D818DA-D4F5-49FD-9041-A54280C4E1B2}"/>
              </a:ext>
            </a:extLst>
          </p:cNvPr>
          <p:cNvPicPr>
            <a:picLocks noChangeAspect="1"/>
          </p:cNvPicPr>
          <p:nvPr/>
        </p:nvPicPr>
        <p:blipFill rotWithShape="1">
          <a:blip r:embed="rId3"/>
          <a:srcRect l="52499" t="22385" r="2776" b="13150"/>
          <a:stretch/>
        </p:blipFill>
        <p:spPr>
          <a:xfrm>
            <a:off x="6400800" y="1535185"/>
            <a:ext cx="5452844" cy="4420998"/>
          </a:xfrm>
          <a:prstGeom prst="rect">
            <a:avLst/>
          </a:prstGeom>
        </p:spPr>
      </p:pic>
      <p:cxnSp>
        <p:nvCxnSpPr>
          <p:cNvPr id="13" name="Straight Arrow Connector 12">
            <a:extLst>
              <a:ext uri="{FF2B5EF4-FFF2-40B4-BE49-F238E27FC236}">
                <a16:creationId xmlns:a16="http://schemas.microsoft.com/office/drawing/2014/main" id="{B77E92B1-851A-4941-888B-9DCD6ECCAA86}"/>
              </a:ext>
            </a:extLst>
          </p:cNvPr>
          <p:cNvCxnSpPr>
            <a:cxnSpLocks/>
          </p:cNvCxnSpPr>
          <p:nvPr/>
        </p:nvCxnSpPr>
        <p:spPr>
          <a:xfrm>
            <a:off x="5939406" y="1249960"/>
            <a:ext cx="1820411" cy="813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34F25F-D2B0-4F8C-A54D-6ADA0D9EBD9B}"/>
              </a:ext>
            </a:extLst>
          </p:cNvPr>
          <p:cNvCxnSpPr>
            <a:cxnSpLocks/>
          </p:cNvCxnSpPr>
          <p:nvPr/>
        </p:nvCxnSpPr>
        <p:spPr>
          <a:xfrm>
            <a:off x="5176007" y="1518407"/>
            <a:ext cx="4530055" cy="1191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20CEFB-907B-4293-8A9A-1F5AC589827A}"/>
              </a:ext>
            </a:extLst>
          </p:cNvPr>
          <p:cNvPicPr>
            <a:picLocks noChangeAspect="1"/>
          </p:cNvPicPr>
          <p:nvPr/>
        </p:nvPicPr>
        <p:blipFill rotWithShape="1">
          <a:blip r:embed="rId4"/>
          <a:srcRect l="26504" t="21982" r="27694" b="30092"/>
          <a:stretch/>
        </p:blipFill>
        <p:spPr>
          <a:xfrm>
            <a:off x="227751" y="3429000"/>
            <a:ext cx="5584054" cy="3286761"/>
          </a:xfrm>
          <a:prstGeom prst="rect">
            <a:avLst/>
          </a:prstGeom>
        </p:spPr>
      </p:pic>
      <p:cxnSp>
        <p:nvCxnSpPr>
          <p:cNvPr id="16" name="Straight Arrow Connector 15">
            <a:extLst>
              <a:ext uri="{FF2B5EF4-FFF2-40B4-BE49-F238E27FC236}">
                <a16:creationId xmlns:a16="http://schemas.microsoft.com/office/drawing/2014/main" id="{C31069A8-8929-49AC-9789-D9015048BE3D}"/>
              </a:ext>
            </a:extLst>
          </p:cNvPr>
          <p:cNvCxnSpPr>
            <a:cxnSpLocks/>
          </p:cNvCxnSpPr>
          <p:nvPr/>
        </p:nvCxnSpPr>
        <p:spPr>
          <a:xfrm flipH="1">
            <a:off x="1577445" y="2363595"/>
            <a:ext cx="928627" cy="3484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41AF20-4FA9-4F59-A320-98A254425278}"/>
              </a:ext>
            </a:extLst>
          </p:cNvPr>
          <p:cNvCxnSpPr>
            <a:cxnSpLocks/>
          </p:cNvCxnSpPr>
          <p:nvPr/>
        </p:nvCxnSpPr>
        <p:spPr>
          <a:xfrm>
            <a:off x="5004787" y="2272683"/>
            <a:ext cx="374734" cy="3945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55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2AC53FAA-EB5D-4EA3-8F25-A4559B0A149F}"/>
              </a:ext>
            </a:extLst>
          </p:cNvPr>
          <p:cNvSpPr txBox="1"/>
          <p:nvPr/>
        </p:nvSpPr>
        <p:spPr>
          <a:xfrm>
            <a:off x="1253067" y="226053"/>
            <a:ext cx="9855200" cy="369332"/>
          </a:xfrm>
          <a:prstGeom prst="rect">
            <a:avLst/>
          </a:prstGeom>
          <a:noFill/>
        </p:spPr>
        <p:txBody>
          <a:bodyPr wrap="square">
            <a:spAutoFit/>
          </a:bodyPr>
          <a:lstStyle/>
          <a:p>
            <a:r>
              <a:rPr lang="en-US" b="0" i="0" dirty="0">
                <a:solidFill>
                  <a:srgbClr val="333333"/>
                </a:solidFill>
                <a:effectLst/>
                <a:latin typeface="Merriweather"/>
              </a:rPr>
              <a:t>Explore state performance by year with your new, interactive dashboard!</a:t>
            </a:r>
            <a:endParaRPr lang="en-US" dirty="0"/>
          </a:p>
        </p:txBody>
      </p:sp>
      <p:pic>
        <p:nvPicPr>
          <p:cNvPr id="6" name="Picture 5">
            <a:extLst>
              <a:ext uri="{FF2B5EF4-FFF2-40B4-BE49-F238E27FC236}">
                <a16:creationId xmlns:a16="http://schemas.microsoft.com/office/drawing/2014/main" id="{970F109B-9173-4B8D-B42B-0F3679CFFF45}"/>
              </a:ext>
            </a:extLst>
          </p:cNvPr>
          <p:cNvPicPr>
            <a:picLocks noChangeAspect="1"/>
          </p:cNvPicPr>
          <p:nvPr/>
        </p:nvPicPr>
        <p:blipFill rotWithShape="1">
          <a:blip r:embed="rId2"/>
          <a:srcRect t="2139" r="32593" b="12593"/>
          <a:stretch/>
        </p:blipFill>
        <p:spPr>
          <a:xfrm>
            <a:off x="1512711" y="569814"/>
            <a:ext cx="7631289" cy="5429955"/>
          </a:xfrm>
          <a:prstGeom prst="rect">
            <a:avLst/>
          </a:prstGeom>
        </p:spPr>
      </p:pic>
      <p:sp>
        <p:nvSpPr>
          <p:cNvPr id="10" name="TextBox 9">
            <a:extLst>
              <a:ext uri="{FF2B5EF4-FFF2-40B4-BE49-F238E27FC236}">
                <a16:creationId xmlns:a16="http://schemas.microsoft.com/office/drawing/2014/main" id="{A8CDE34C-866A-4F8F-A685-EE672A0522D2}"/>
              </a:ext>
            </a:extLst>
          </p:cNvPr>
          <p:cNvSpPr txBox="1"/>
          <p:nvPr/>
        </p:nvSpPr>
        <p:spPr>
          <a:xfrm>
            <a:off x="1140177" y="6075590"/>
            <a:ext cx="10374489" cy="369332"/>
          </a:xfrm>
          <a:prstGeom prst="rect">
            <a:avLst/>
          </a:prstGeom>
          <a:noFill/>
        </p:spPr>
        <p:txBody>
          <a:bodyPr wrap="square">
            <a:spAutoFit/>
          </a:bodyPr>
          <a:lstStyle/>
          <a:p>
            <a:r>
              <a:rPr lang="en-US" b="0" i="0" dirty="0">
                <a:solidFill>
                  <a:srgbClr val="333333"/>
                </a:solidFill>
                <a:effectLst/>
                <a:latin typeface="Merriweather"/>
              </a:rPr>
              <a:t>Here, we filter Sales in the South to only items sold in North Carolina, and then explore year by year profit.</a:t>
            </a:r>
            <a:endParaRPr lang="en-US" dirty="0"/>
          </a:p>
        </p:txBody>
      </p:sp>
      <p:pic>
        <p:nvPicPr>
          <p:cNvPr id="5" name="Picture 4">
            <a:extLst>
              <a:ext uri="{FF2B5EF4-FFF2-40B4-BE49-F238E27FC236}">
                <a16:creationId xmlns:a16="http://schemas.microsoft.com/office/drawing/2014/main" id="{44546E61-6C84-4906-B58C-DA26C213727F}"/>
              </a:ext>
            </a:extLst>
          </p:cNvPr>
          <p:cNvPicPr>
            <a:picLocks noChangeAspect="1"/>
          </p:cNvPicPr>
          <p:nvPr/>
        </p:nvPicPr>
        <p:blipFill rotWithShape="1">
          <a:blip r:embed="rId3"/>
          <a:srcRect l="-930" r="1" b="11352"/>
          <a:stretch/>
        </p:blipFill>
        <p:spPr>
          <a:xfrm>
            <a:off x="1253068" y="569814"/>
            <a:ext cx="9046892" cy="5429955"/>
          </a:xfrm>
          <a:prstGeom prst="rect">
            <a:avLst/>
          </a:prstGeom>
        </p:spPr>
      </p:pic>
      <p:cxnSp>
        <p:nvCxnSpPr>
          <p:cNvPr id="9" name="Straight Arrow Connector 8">
            <a:extLst>
              <a:ext uri="{FF2B5EF4-FFF2-40B4-BE49-F238E27FC236}">
                <a16:creationId xmlns:a16="http://schemas.microsoft.com/office/drawing/2014/main" id="{6BECC910-A43A-446D-BAF1-F044FBBA8BB2}"/>
              </a:ext>
            </a:extLst>
          </p:cNvPr>
          <p:cNvCxnSpPr>
            <a:cxnSpLocks/>
          </p:cNvCxnSpPr>
          <p:nvPr/>
        </p:nvCxnSpPr>
        <p:spPr>
          <a:xfrm>
            <a:off x="4300695" y="493993"/>
            <a:ext cx="4458964" cy="24703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68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ECF36B6F-9B7A-4002-A316-4C6A8D2F9374}"/>
              </a:ext>
            </a:extLst>
          </p:cNvPr>
          <p:cNvSpPr txBox="1"/>
          <p:nvPr/>
        </p:nvSpPr>
        <p:spPr>
          <a:xfrm>
            <a:off x="1095022" y="326451"/>
            <a:ext cx="10205155" cy="2893100"/>
          </a:xfrm>
          <a:prstGeom prst="rect">
            <a:avLst/>
          </a:prstGeom>
          <a:noFill/>
        </p:spPr>
        <p:txBody>
          <a:bodyPr wrap="square">
            <a:spAutoFit/>
          </a:bodyPr>
          <a:lstStyle/>
          <a:p>
            <a:pPr algn="l"/>
            <a:r>
              <a:rPr lang="en-US" sz="2000" b="1" i="0" dirty="0">
                <a:solidFill>
                  <a:srgbClr val="333333"/>
                </a:solidFill>
                <a:effectLst/>
                <a:latin typeface="Benton Sans Book"/>
              </a:rPr>
              <a:t>Rename and go</a:t>
            </a:r>
          </a:p>
          <a:p>
            <a:pPr algn="l"/>
            <a:r>
              <a:rPr lang="en-US" b="0" i="0" dirty="0">
                <a:solidFill>
                  <a:srgbClr val="333333"/>
                </a:solidFill>
                <a:effectLst/>
                <a:latin typeface="Merriweather"/>
              </a:rPr>
              <a:t>You show your boss your dashboard, and he/she loves it. </a:t>
            </a:r>
            <a:r>
              <a:rPr lang="en-US" b="0" i="0" dirty="0" err="1">
                <a:solidFill>
                  <a:srgbClr val="333333"/>
                </a:solidFill>
                <a:effectLst/>
                <a:latin typeface="Merriweather"/>
              </a:rPr>
              <a:t>He/She's</a:t>
            </a:r>
            <a:r>
              <a:rPr lang="en-US" b="0" i="0" dirty="0">
                <a:solidFill>
                  <a:srgbClr val="333333"/>
                </a:solidFill>
                <a:effectLst/>
                <a:latin typeface="Merriweather"/>
              </a:rPr>
              <a:t> named it "Regional Sales and Profit," and you do the same by double-clicking the </a:t>
            </a:r>
            <a:r>
              <a:rPr lang="en-US" b="1" i="0" dirty="0">
                <a:solidFill>
                  <a:srgbClr val="333333"/>
                </a:solidFill>
                <a:effectLst/>
                <a:latin typeface="Merriweather"/>
              </a:rPr>
              <a:t>Dashboard 1</a:t>
            </a:r>
            <a:r>
              <a:rPr lang="en-US" b="0" i="0" dirty="0">
                <a:solidFill>
                  <a:srgbClr val="333333"/>
                </a:solidFill>
                <a:effectLst/>
                <a:latin typeface="Merriweather"/>
              </a:rPr>
              <a:t> tab and typing </a:t>
            </a:r>
            <a:r>
              <a:rPr lang="en-US" b="1" i="0" dirty="0">
                <a:solidFill>
                  <a:srgbClr val="333333"/>
                </a:solidFill>
                <a:effectLst/>
                <a:latin typeface="Merriweather"/>
              </a:rPr>
              <a:t>Regional Sales and Profit</a:t>
            </a:r>
            <a:r>
              <a:rPr lang="en-US" b="0" i="0" dirty="0">
                <a:solidFill>
                  <a:srgbClr val="333333"/>
                </a:solidFill>
                <a:effectLst/>
                <a:latin typeface="Merriweather"/>
              </a:rPr>
              <a:t>.</a:t>
            </a:r>
          </a:p>
          <a:p>
            <a:pPr algn="l"/>
            <a:r>
              <a:rPr lang="en-US" b="0" i="0" dirty="0">
                <a:solidFill>
                  <a:srgbClr val="333333"/>
                </a:solidFill>
                <a:effectLst/>
                <a:latin typeface="Merriweather"/>
              </a:rPr>
              <a:t>In him/her investigations, your boss also finds that the decision to introduce machines in the North Carolina market in 2021 was a </a:t>
            </a:r>
            <a:r>
              <a:rPr lang="en-US" b="0" i="1" dirty="0">
                <a:solidFill>
                  <a:srgbClr val="333333"/>
                </a:solidFill>
                <a:effectLst/>
                <a:latin typeface="Merriweather"/>
              </a:rPr>
              <a:t>bad idea</a:t>
            </a:r>
            <a:r>
              <a:rPr lang="en-US" b="0" i="0" dirty="0">
                <a:solidFill>
                  <a:srgbClr val="333333"/>
                </a:solidFill>
                <a:effectLst/>
                <a:latin typeface="Merriweather"/>
              </a:rPr>
              <a:t>.</a:t>
            </a:r>
          </a:p>
          <a:p>
            <a:pPr algn="l"/>
            <a:r>
              <a:rPr lang="en-US" b="0" i="0" dirty="0">
                <a:solidFill>
                  <a:srgbClr val="333333"/>
                </a:solidFill>
                <a:effectLst/>
                <a:latin typeface="Merriweather"/>
              </a:rPr>
              <a:t>Your boss is glad he/she has this dashboard to explore with, but he/she also wants you to present a clear action plan to the larger team. You're tasked with creating a PowerPoint with your findings.</a:t>
            </a:r>
          </a:p>
          <a:p>
            <a:pPr algn="l"/>
            <a:r>
              <a:rPr lang="en-US" b="0" i="0" dirty="0">
                <a:solidFill>
                  <a:srgbClr val="333333"/>
                </a:solidFill>
                <a:effectLst/>
                <a:latin typeface="Merriweather"/>
              </a:rPr>
              <a:t>Good thing you know about stories in Tableau.</a:t>
            </a:r>
          </a:p>
        </p:txBody>
      </p:sp>
      <p:pic>
        <p:nvPicPr>
          <p:cNvPr id="6" name="Picture 5">
            <a:extLst>
              <a:ext uri="{FF2B5EF4-FFF2-40B4-BE49-F238E27FC236}">
                <a16:creationId xmlns:a16="http://schemas.microsoft.com/office/drawing/2014/main" id="{A9E673BF-A37B-4CEB-9ACF-B170364661AE}"/>
              </a:ext>
            </a:extLst>
          </p:cNvPr>
          <p:cNvPicPr>
            <a:picLocks noChangeAspect="1"/>
          </p:cNvPicPr>
          <p:nvPr/>
        </p:nvPicPr>
        <p:blipFill>
          <a:blip r:embed="rId2"/>
          <a:stretch>
            <a:fillRect/>
          </a:stretch>
        </p:blipFill>
        <p:spPr>
          <a:xfrm>
            <a:off x="4287914" y="3219551"/>
            <a:ext cx="6341616" cy="3567159"/>
          </a:xfrm>
          <a:prstGeom prst="rect">
            <a:avLst/>
          </a:prstGeom>
        </p:spPr>
      </p:pic>
    </p:spTree>
    <p:extLst>
      <p:ext uri="{BB962C8B-B14F-4D97-AF65-F5344CB8AC3E}">
        <p14:creationId xmlns:p14="http://schemas.microsoft.com/office/powerpoint/2010/main" val="270283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BABA081A-0858-45F7-8DB8-47453796243C}"/>
              </a:ext>
            </a:extLst>
          </p:cNvPr>
          <p:cNvSpPr txBox="1"/>
          <p:nvPr/>
        </p:nvSpPr>
        <p:spPr>
          <a:xfrm>
            <a:off x="1298750" y="1774762"/>
            <a:ext cx="9885066" cy="1015663"/>
          </a:xfrm>
          <a:prstGeom prst="rect">
            <a:avLst/>
          </a:prstGeom>
          <a:noFill/>
        </p:spPr>
        <p:txBody>
          <a:bodyPr wrap="square">
            <a:spAutoFit/>
          </a:bodyPr>
          <a:lstStyle/>
          <a:p>
            <a:pPr algn="l"/>
            <a:r>
              <a:rPr lang="en-US" sz="6000" dirty="0">
                <a:solidFill>
                  <a:srgbClr val="333333"/>
                </a:solidFill>
                <a:latin typeface="Benton Sans Book"/>
                <a:ea typeface="+mj-ea"/>
                <a:cs typeface="+mj-cs"/>
              </a:rPr>
              <a:t>Step 7: Build a story to present</a:t>
            </a:r>
          </a:p>
        </p:txBody>
      </p:sp>
    </p:spTree>
    <p:extLst>
      <p:ext uri="{BB962C8B-B14F-4D97-AF65-F5344CB8AC3E}">
        <p14:creationId xmlns:p14="http://schemas.microsoft.com/office/powerpoint/2010/main" val="3949123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B3704808-F4AF-4378-A04B-9F6C353A9B17}"/>
              </a:ext>
            </a:extLst>
          </p:cNvPr>
          <p:cNvSpPr txBox="1"/>
          <p:nvPr/>
        </p:nvSpPr>
        <p:spPr>
          <a:xfrm>
            <a:off x="1409281" y="895701"/>
            <a:ext cx="9292214" cy="1754326"/>
          </a:xfrm>
          <a:prstGeom prst="rect">
            <a:avLst/>
          </a:prstGeom>
          <a:noFill/>
        </p:spPr>
        <p:txBody>
          <a:bodyPr wrap="square">
            <a:spAutoFit/>
          </a:bodyPr>
          <a:lstStyle/>
          <a:p>
            <a:pPr algn="l"/>
            <a:r>
              <a:rPr lang="en-US" b="0" i="0" dirty="0">
                <a:solidFill>
                  <a:srgbClr val="333333"/>
                </a:solidFill>
                <a:effectLst/>
                <a:latin typeface="Merriweather"/>
              </a:rPr>
              <a:t>You want to share your findings with the larger team. Together, you might reevaluate selling machines in North Carolina.</a:t>
            </a:r>
          </a:p>
          <a:p>
            <a:pPr algn="l"/>
            <a:r>
              <a:rPr lang="en-US" b="0" i="0" dirty="0">
                <a:solidFill>
                  <a:srgbClr val="333333"/>
                </a:solidFill>
                <a:effectLst/>
                <a:highlight>
                  <a:srgbClr val="FFFF00"/>
                </a:highlight>
                <a:latin typeface="Merriweather"/>
              </a:rPr>
              <a:t>Instead of having to guess which key insights your team is interested in, and including them in a PowerPoint presentation, you decide to create a story in Tableau. This way, you can walk viewers through your data discovery process, and you have the option to interactively explore your data to answer any questions that come up during your presentation</a:t>
            </a:r>
          </a:p>
        </p:txBody>
      </p:sp>
    </p:spTree>
    <p:extLst>
      <p:ext uri="{BB962C8B-B14F-4D97-AF65-F5344CB8AC3E}">
        <p14:creationId xmlns:p14="http://schemas.microsoft.com/office/powerpoint/2010/main" val="2720395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8E8F874D-F9FB-4F2E-AB3E-3AAB0C5993C1}"/>
              </a:ext>
            </a:extLst>
          </p:cNvPr>
          <p:cNvSpPr txBox="1"/>
          <p:nvPr/>
        </p:nvSpPr>
        <p:spPr>
          <a:xfrm>
            <a:off x="3348613" y="426108"/>
            <a:ext cx="6094324" cy="584775"/>
          </a:xfrm>
          <a:prstGeom prst="rect">
            <a:avLst/>
          </a:prstGeom>
          <a:noFill/>
        </p:spPr>
        <p:txBody>
          <a:bodyPr wrap="square">
            <a:spAutoFit/>
          </a:bodyPr>
          <a:lstStyle/>
          <a:p>
            <a:pPr algn="l"/>
            <a:r>
              <a:rPr lang="en-US" sz="3200" b="1" i="0" dirty="0">
                <a:solidFill>
                  <a:srgbClr val="333333"/>
                </a:solidFill>
                <a:effectLst/>
                <a:latin typeface="Benton Sans Book"/>
              </a:rPr>
              <a:t>Create your first story point</a:t>
            </a:r>
          </a:p>
        </p:txBody>
      </p:sp>
      <p:sp>
        <p:nvSpPr>
          <p:cNvPr id="6" name="TextBox 5">
            <a:extLst>
              <a:ext uri="{FF2B5EF4-FFF2-40B4-BE49-F238E27FC236}">
                <a16:creationId xmlns:a16="http://schemas.microsoft.com/office/drawing/2014/main" id="{1EE2003D-BEBE-4A73-849C-17CD53D690D8}"/>
              </a:ext>
            </a:extLst>
          </p:cNvPr>
          <p:cNvSpPr txBox="1"/>
          <p:nvPr/>
        </p:nvSpPr>
        <p:spPr>
          <a:xfrm>
            <a:off x="937009" y="1194136"/>
            <a:ext cx="6094324" cy="646331"/>
          </a:xfrm>
          <a:prstGeom prst="rect">
            <a:avLst/>
          </a:prstGeom>
          <a:noFill/>
        </p:spPr>
        <p:txBody>
          <a:bodyPr wrap="square">
            <a:spAutoFit/>
          </a:bodyPr>
          <a:lstStyle/>
          <a:p>
            <a:pPr algn="l"/>
            <a:r>
              <a:rPr lang="en-US" b="0" i="0" dirty="0">
                <a:solidFill>
                  <a:srgbClr val="333333"/>
                </a:solidFill>
                <a:effectLst/>
                <a:latin typeface="Merriweather"/>
              </a:rPr>
              <a:t>For the presentation, you'll start with an overview.</a:t>
            </a:r>
          </a:p>
          <a:p>
            <a:pPr algn="l">
              <a:buFont typeface="+mj-lt"/>
              <a:buAutoNum type="arabicPeriod"/>
            </a:pPr>
            <a:r>
              <a:rPr lang="en-US" b="0" i="0" dirty="0">
                <a:solidFill>
                  <a:srgbClr val="333333"/>
                </a:solidFill>
                <a:effectLst/>
                <a:latin typeface="Merriweather"/>
              </a:rPr>
              <a:t>Click the </a:t>
            </a:r>
            <a:r>
              <a:rPr lang="en-US" b="1" i="0" dirty="0">
                <a:solidFill>
                  <a:srgbClr val="333333"/>
                </a:solidFill>
                <a:effectLst/>
                <a:latin typeface="Merriweather"/>
              </a:rPr>
              <a:t>New story</a:t>
            </a:r>
            <a:r>
              <a:rPr lang="en-US" b="0" i="0" dirty="0">
                <a:solidFill>
                  <a:srgbClr val="333333"/>
                </a:solidFill>
                <a:effectLst/>
                <a:latin typeface="Merriweather"/>
              </a:rPr>
              <a:t> button.</a:t>
            </a:r>
          </a:p>
        </p:txBody>
      </p:sp>
      <p:pic>
        <p:nvPicPr>
          <p:cNvPr id="8" name="Picture 7">
            <a:extLst>
              <a:ext uri="{FF2B5EF4-FFF2-40B4-BE49-F238E27FC236}">
                <a16:creationId xmlns:a16="http://schemas.microsoft.com/office/drawing/2014/main" id="{15D4AA9D-4BE4-42E0-8A53-34982DBC74A1}"/>
              </a:ext>
            </a:extLst>
          </p:cNvPr>
          <p:cNvPicPr>
            <a:picLocks noChangeAspect="1"/>
          </p:cNvPicPr>
          <p:nvPr/>
        </p:nvPicPr>
        <p:blipFill rotWithShape="1">
          <a:blip r:embed="rId2"/>
          <a:srcRect t="72088" r="-632" b="3883"/>
          <a:stretch/>
        </p:blipFill>
        <p:spPr>
          <a:xfrm>
            <a:off x="190918" y="2200588"/>
            <a:ext cx="12269037" cy="1647931"/>
          </a:xfrm>
          <a:prstGeom prst="rect">
            <a:avLst/>
          </a:prstGeom>
        </p:spPr>
      </p:pic>
      <p:cxnSp>
        <p:nvCxnSpPr>
          <p:cNvPr id="10" name="Straight Arrow Connector 9">
            <a:extLst>
              <a:ext uri="{FF2B5EF4-FFF2-40B4-BE49-F238E27FC236}">
                <a16:creationId xmlns:a16="http://schemas.microsoft.com/office/drawing/2014/main" id="{624365A4-FA3A-454F-8BAF-64D1AEE59B0C}"/>
              </a:ext>
            </a:extLst>
          </p:cNvPr>
          <p:cNvCxnSpPr/>
          <p:nvPr/>
        </p:nvCxnSpPr>
        <p:spPr>
          <a:xfrm>
            <a:off x="2914022" y="1840467"/>
            <a:ext cx="4117311" cy="1588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9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14CD-F422-470A-B709-4E3E06C65F40}"/>
              </a:ext>
            </a:extLst>
          </p:cNvPr>
          <p:cNvSpPr>
            <a:spLocks noGrp="1"/>
          </p:cNvSpPr>
          <p:nvPr>
            <p:ph type="title"/>
          </p:nvPr>
        </p:nvSpPr>
        <p:spPr/>
        <p:txBody>
          <a:bodyPr/>
          <a:lstStyle/>
          <a:p>
            <a:pPr algn="ctr"/>
            <a:r>
              <a:rPr lang="en-US" dirty="0"/>
              <a:t>Format</a:t>
            </a:r>
          </a:p>
        </p:txBody>
      </p:sp>
    </p:spTree>
    <p:extLst>
      <p:ext uri="{BB962C8B-B14F-4D97-AF65-F5344CB8AC3E}">
        <p14:creationId xmlns:p14="http://schemas.microsoft.com/office/powerpoint/2010/main" val="500413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3" name="TextBox 2">
            <a:extLst>
              <a:ext uri="{FF2B5EF4-FFF2-40B4-BE49-F238E27FC236}">
                <a16:creationId xmlns:a16="http://schemas.microsoft.com/office/drawing/2014/main" id="{60C94FAF-3367-4B1D-A61F-804D0BF73CED}"/>
              </a:ext>
            </a:extLst>
          </p:cNvPr>
          <p:cNvSpPr txBox="1"/>
          <p:nvPr/>
        </p:nvSpPr>
        <p:spPr>
          <a:xfrm>
            <a:off x="763674" y="270324"/>
            <a:ext cx="10178980" cy="5632311"/>
          </a:xfrm>
          <a:prstGeom prst="rect">
            <a:avLst/>
          </a:prstGeom>
          <a:noFill/>
        </p:spPr>
        <p:txBody>
          <a:bodyPr wrap="square">
            <a:spAutoFit/>
          </a:bodyPr>
          <a:lstStyle/>
          <a:p>
            <a:pPr algn="l"/>
            <a:r>
              <a:rPr lang="en-US" b="0" i="0" dirty="0">
                <a:solidFill>
                  <a:srgbClr val="333333"/>
                </a:solidFill>
                <a:effectLst/>
                <a:latin typeface="Merriweather"/>
              </a:rPr>
              <a:t>You're presented with a blank workspace that reads, "Drag a sheet here." This is where you'll create your first story point.</a:t>
            </a: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b="0" i="0" dirty="0">
              <a:solidFill>
                <a:srgbClr val="333333"/>
              </a:solidFill>
              <a:effectLst/>
              <a:latin typeface="Merriweather"/>
            </a:endParaRPr>
          </a:p>
          <a:p>
            <a:pPr algn="l"/>
            <a:r>
              <a:rPr lang="en-US" b="0" i="0" dirty="0">
                <a:solidFill>
                  <a:srgbClr val="333333"/>
                </a:solidFill>
                <a:effectLst/>
                <a:latin typeface="Merriweather"/>
              </a:rPr>
              <a:t>If you’re thinking that blank stories look a lot like blank dashboards, that's because they do. And like a dashboard, you can drag worksheets over to present them. You can also drag dashboards over to present them in your story.</a:t>
            </a:r>
          </a:p>
        </p:txBody>
      </p:sp>
      <p:pic>
        <p:nvPicPr>
          <p:cNvPr id="5" name="Picture 4">
            <a:extLst>
              <a:ext uri="{FF2B5EF4-FFF2-40B4-BE49-F238E27FC236}">
                <a16:creationId xmlns:a16="http://schemas.microsoft.com/office/drawing/2014/main" id="{8B917D92-2943-41F8-9D80-26C9FE36BD24}"/>
              </a:ext>
            </a:extLst>
          </p:cNvPr>
          <p:cNvPicPr>
            <a:picLocks noChangeAspect="1"/>
          </p:cNvPicPr>
          <p:nvPr/>
        </p:nvPicPr>
        <p:blipFill>
          <a:blip r:embed="rId2"/>
          <a:stretch>
            <a:fillRect/>
          </a:stretch>
        </p:blipFill>
        <p:spPr>
          <a:xfrm>
            <a:off x="3124940" y="990227"/>
            <a:ext cx="5301152" cy="3858102"/>
          </a:xfrm>
          <a:prstGeom prst="rect">
            <a:avLst/>
          </a:prstGeom>
        </p:spPr>
      </p:pic>
      <p:sp>
        <p:nvSpPr>
          <p:cNvPr id="4" name="Rectangle 3">
            <a:extLst>
              <a:ext uri="{FF2B5EF4-FFF2-40B4-BE49-F238E27FC236}">
                <a16:creationId xmlns:a16="http://schemas.microsoft.com/office/drawing/2014/main" id="{CFB2C60D-2C80-53AA-A379-74C9E691DDEA}"/>
              </a:ext>
            </a:extLst>
          </p:cNvPr>
          <p:cNvSpPr/>
          <p:nvPr/>
        </p:nvSpPr>
        <p:spPr>
          <a:xfrm>
            <a:off x="335902" y="2295331"/>
            <a:ext cx="2080727" cy="1940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should better to change the size to Automatic</a:t>
            </a:r>
          </a:p>
        </p:txBody>
      </p:sp>
      <p:cxnSp>
        <p:nvCxnSpPr>
          <p:cNvPr id="7" name="Straight Arrow Connector 6">
            <a:extLst>
              <a:ext uri="{FF2B5EF4-FFF2-40B4-BE49-F238E27FC236}">
                <a16:creationId xmlns:a16="http://schemas.microsoft.com/office/drawing/2014/main" id="{8536D480-59E2-BD46-DBE9-657B3D155343}"/>
              </a:ext>
            </a:extLst>
          </p:cNvPr>
          <p:cNvCxnSpPr/>
          <p:nvPr/>
        </p:nvCxnSpPr>
        <p:spPr>
          <a:xfrm>
            <a:off x="1856792" y="3676261"/>
            <a:ext cx="2360645" cy="6997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7461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E96B839A-C6C2-4310-969C-8481709C559D}"/>
              </a:ext>
            </a:extLst>
          </p:cNvPr>
          <p:cNvSpPr txBox="1"/>
          <p:nvPr/>
        </p:nvSpPr>
        <p:spPr>
          <a:xfrm>
            <a:off x="955806" y="25998"/>
            <a:ext cx="9252020" cy="923330"/>
          </a:xfrm>
          <a:prstGeom prst="rect">
            <a:avLst/>
          </a:prstGeom>
          <a:noFill/>
        </p:spPr>
        <p:txBody>
          <a:bodyPr wrap="square">
            <a:spAutoFit/>
          </a:bodyPr>
          <a:lstStyle/>
          <a:p>
            <a:pPr algn="l">
              <a:buFont typeface="+mj-lt"/>
              <a:buAutoNum type="arabicPeriod" startAt="2"/>
            </a:pPr>
            <a:r>
              <a:rPr lang="en-US" b="0" i="0" dirty="0">
                <a:solidFill>
                  <a:srgbClr val="333333"/>
                </a:solidFill>
                <a:effectLst/>
                <a:latin typeface="Merriweather"/>
              </a:rPr>
              <a:t>From the Story pane on the left, drag the </a:t>
            </a:r>
            <a:r>
              <a:rPr lang="en-US" b="1" i="0" dirty="0">
                <a:solidFill>
                  <a:srgbClr val="333333"/>
                </a:solidFill>
                <a:effectLst/>
                <a:latin typeface="Merriweather"/>
              </a:rPr>
              <a:t>Sales in the South</a:t>
            </a:r>
            <a:r>
              <a:rPr lang="en-US" b="0" i="0" dirty="0">
                <a:solidFill>
                  <a:srgbClr val="333333"/>
                </a:solidFill>
                <a:effectLst/>
                <a:latin typeface="Merriweather"/>
              </a:rPr>
              <a:t> worksheet onto your view.</a:t>
            </a:r>
          </a:p>
          <a:p>
            <a:pPr algn="l">
              <a:buFont typeface="+mj-lt"/>
              <a:buAutoNum type="arabicPeriod" startAt="3"/>
            </a:pPr>
            <a:r>
              <a:rPr lang="en-US" b="0" i="0" dirty="0">
                <a:solidFill>
                  <a:srgbClr val="333333"/>
                </a:solidFill>
                <a:effectLst/>
                <a:latin typeface="Merriweather"/>
              </a:rPr>
              <a:t>Add a caption—maybe "Sales and profit by year"—by editing the text in the gray box above the worksheet</a:t>
            </a:r>
          </a:p>
        </p:txBody>
      </p:sp>
      <p:sp>
        <p:nvSpPr>
          <p:cNvPr id="8" name="TextBox 7">
            <a:extLst>
              <a:ext uri="{FF2B5EF4-FFF2-40B4-BE49-F238E27FC236}">
                <a16:creationId xmlns:a16="http://schemas.microsoft.com/office/drawing/2014/main" id="{7C73F937-5892-4C6B-8CD9-152893784E98}"/>
              </a:ext>
            </a:extLst>
          </p:cNvPr>
          <p:cNvSpPr txBox="1"/>
          <p:nvPr/>
        </p:nvSpPr>
        <p:spPr>
          <a:xfrm>
            <a:off x="1173564" y="5845927"/>
            <a:ext cx="9844871" cy="923330"/>
          </a:xfrm>
          <a:prstGeom prst="rect">
            <a:avLst/>
          </a:prstGeom>
          <a:noFill/>
        </p:spPr>
        <p:txBody>
          <a:bodyPr wrap="square">
            <a:spAutoFit/>
          </a:bodyPr>
          <a:lstStyle/>
          <a:p>
            <a:pPr algn="l"/>
            <a:r>
              <a:rPr lang="en-US" b="0" i="0" dirty="0">
                <a:solidFill>
                  <a:srgbClr val="333333"/>
                </a:solidFill>
                <a:effectLst/>
                <a:latin typeface="Merriweather"/>
              </a:rPr>
              <a:t>This story point will be a useful way to acquaint viewers with your data.</a:t>
            </a:r>
          </a:p>
          <a:p>
            <a:pPr algn="l"/>
            <a:r>
              <a:rPr lang="en-US" b="0" i="0" dirty="0">
                <a:solidFill>
                  <a:srgbClr val="333333"/>
                </a:solidFill>
                <a:effectLst/>
                <a:latin typeface="Merriweather"/>
              </a:rPr>
              <a:t>But you want to tell a story about selling machines in North Carolina, so it's time to take a step in that direction</a:t>
            </a:r>
          </a:p>
        </p:txBody>
      </p:sp>
      <p:pic>
        <p:nvPicPr>
          <p:cNvPr id="10" name="Picture 9">
            <a:extLst>
              <a:ext uri="{FF2B5EF4-FFF2-40B4-BE49-F238E27FC236}">
                <a16:creationId xmlns:a16="http://schemas.microsoft.com/office/drawing/2014/main" id="{D9C04CAE-FA17-4BEC-A639-835DCB96D161}"/>
              </a:ext>
            </a:extLst>
          </p:cNvPr>
          <p:cNvPicPr>
            <a:picLocks noChangeAspect="1"/>
          </p:cNvPicPr>
          <p:nvPr/>
        </p:nvPicPr>
        <p:blipFill rotWithShape="1">
          <a:blip r:embed="rId2"/>
          <a:srcRect r="28297" b="6213"/>
          <a:stretch/>
        </p:blipFill>
        <p:spPr>
          <a:xfrm>
            <a:off x="2646066" y="1144107"/>
            <a:ext cx="6211138" cy="4569786"/>
          </a:xfrm>
          <a:prstGeom prst="rect">
            <a:avLst/>
          </a:prstGeom>
        </p:spPr>
      </p:pic>
      <p:cxnSp>
        <p:nvCxnSpPr>
          <p:cNvPr id="12" name="Straight Arrow Connector 11">
            <a:extLst>
              <a:ext uri="{FF2B5EF4-FFF2-40B4-BE49-F238E27FC236}">
                <a16:creationId xmlns:a16="http://schemas.microsoft.com/office/drawing/2014/main" id="{55E69844-A6AF-4C4B-A4FD-6B1CFB63201E}"/>
              </a:ext>
            </a:extLst>
          </p:cNvPr>
          <p:cNvCxnSpPr>
            <a:cxnSpLocks/>
          </p:cNvCxnSpPr>
          <p:nvPr/>
        </p:nvCxnSpPr>
        <p:spPr>
          <a:xfrm>
            <a:off x="6516210" y="949328"/>
            <a:ext cx="175993" cy="809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12EA085E-4F80-42BF-942E-40D5AE6C8F70}"/>
              </a:ext>
            </a:extLst>
          </p:cNvPr>
          <p:cNvCxnSpPr/>
          <p:nvPr/>
        </p:nvCxnSpPr>
        <p:spPr>
          <a:xfrm flipV="1">
            <a:off x="3697357" y="2313830"/>
            <a:ext cx="1884459" cy="12722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253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CE846369-B902-4A90-98E6-48BEC6238EBF}"/>
              </a:ext>
            </a:extLst>
          </p:cNvPr>
          <p:cNvSpPr txBox="1"/>
          <p:nvPr/>
        </p:nvSpPr>
        <p:spPr>
          <a:xfrm>
            <a:off x="454988" y="0"/>
            <a:ext cx="5905619" cy="3508653"/>
          </a:xfrm>
          <a:prstGeom prst="rect">
            <a:avLst/>
          </a:prstGeom>
          <a:noFill/>
        </p:spPr>
        <p:txBody>
          <a:bodyPr wrap="square">
            <a:spAutoFit/>
          </a:bodyPr>
          <a:lstStyle/>
          <a:p>
            <a:pPr algn="ctr"/>
            <a:r>
              <a:rPr lang="en-US" sz="2400" b="1" i="0" dirty="0">
                <a:solidFill>
                  <a:srgbClr val="333333"/>
                </a:solidFill>
                <a:effectLst/>
                <a:latin typeface="Benton Sans Book"/>
              </a:rPr>
              <a:t>Highlight machine sales</a:t>
            </a:r>
          </a:p>
          <a:p>
            <a:pPr algn="l"/>
            <a:r>
              <a:rPr lang="en-US" b="0" i="0" dirty="0">
                <a:solidFill>
                  <a:srgbClr val="333333"/>
                </a:solidFill>
                <a:effectLst/>
                <a:latin typeface="Merriweather"/>
              </a:rPr>
              <a:t>To bring machines into the picture, you can leverage the Sub-Category filter included in your Sales in the South bar chart.</a:t>
            </a:r>
          </a:p>
          <a:p>
            <a:pPr algn="l">
              <a:buFont typeface="+mj-lt"/>
              <a:buAutoNum type="arabicPeriod"/>
            </a:pPr>
            <a:r>
              <a:rPr lang="en-US" b="0" i="0" dirty="0">
                <a:solidFill>
                  <a:srgbClr val="333333"/>
                </a:solidFill>
                <a:effectLst/>
                <a:latin typeface="Merriweather"/>
              </a:rPr>
              <a:t>In the Story pane, click </a:t>
            </a:r>
            <a:r>
              <a:rPr lang="en-US" b="1" i="0" dirty="0">
                <a:solidFill>
                  <a:srgbClr val="333333"/>
                </a:solidFill>
                <a:effectLst/>
                <a:latin typeface="Merriweather"/>
              </a:rPr>
              <a:t>Duplicate</a:t>
            </a:r>
            <a:r>
              <a:rPr lang="en-US" b="0" i="0" dirty="0">
                <a:solidFill>
                  <a:srgbClr val="333333"/>
                </a:solidFill>
                <a:effectLst/>
                <a:latin typeface="Merriweather"/>
              </a:rPr>
              <a:t> to duplicate the first caption.</a:t>
            </a:r>
          </a:p>
          <a:p>
            <a:pPr algn="l">
              <a:buFont typeface="+mj-lt"/>
              <a:buAutoNum type="arabicPeriod"/>
            </a:pPr>
            <a:r>
              <a:rPr lang="en-US" b="0" i="0" dirty="0">
                <a:solidFill>
                  <a:srgbClr val="333333"/>
                </a:solidFill>
                <a:effectLst/>
                <a:latin typeface="Merriweather"/>
              </a:rPr>
              <a:t>Continue working where you left off, but know that your first story point will be exactly as you left it.</a:t>
            </a:r>
          </a:p>
          <a:p>
            <a:pPr algn="l">
              <a:buFont typeface="+mj-lt"/>
              <a:buAutoNum type="arabicPeriod" startAt="2"/>
            </a:pPr>
            <a:r>
              <a:rPr lang="en-US" b="0" i="0" dirty="0">
                <a:solidFill>
                  <a:srgbClr val="333333"/>
                </a:solidFill>
                <a:effectLst/>
                <a:latin typeface="Merriweather"/>
              </a:rPr>
              <a:t>Since you know you’re telling a story about machines, on the Sub-Category filter, clear the selection for </a:t>
            </a:r>
            <a:r>
              <a:rPr lang="en-US" b="1" i="0" dirty="0">
                <a:solidFill>
                  <a:srgbClr val="333333"/>
                </a:solidFill>
                <a:effectLst/>
                <a:latin typeface="Merriweather"/>
              </a:rPr>
              <a:t>(All)</a:t>
            </a:r>
            <a:r>
              <a:rPr lang="en-US" b="0" i="0" dirty="0">
                <a:solidFill>
                  <a:srgbClr val="333333"/>
                </a:solidFill>
                <a:effectLst/>
                <a:latin typeface="Merriweather"/>
              </a:rPr>
              <a:t>, then select </a:t>
            </a:r>
            <a:r>
              <a:rPr lang="en-US" b="1" i="0" dirty="0">
                <a:solidFill>
                  <a:srgbClr val="333333"/>
                </a:solidFill>
                <a:effectLst/>
                <a:latin typeface="Merriweather"/>
              </a:rPr>
              <a:t>Machines</a:t>
            </a:r>
            <a:r>
              <a:rPr lang="en-US" b="0" i="0" dirty="0">
                <a:solidFill>
                  <a:srgbClr val="333333"/>
                </a:solidFill>
                <a:effectLst/>
                <a:latin typeface="Merriweather"/>
              </a:rPr>
              <a:t>.</a:t>
            </a:r>
          </a:p>
          <a:p>
            <a:pPr algn="l">
              <a:buFont typeface="+mj-lt"/>
              <a:buAutoNum type="arabicPeriod" startAt="2"/>
            </a:pPr>
            <a:r>
              <a:rPr lang="en-US" b="0" i="0" dirty="0">
                <a:solidFill>
                  <a:srgbClr val="333333"/>
                </a:solidFill>
                <a:effectLst/>
                <a:latin typeface="Merriweather"/>
              </a:rPr>
              <a:t>Now your viewers can quickly identify the sales and profit of machines by year.</a:t>
            </a:r>
          </a:p>
        </p:txBody>
      </p:sp>
      <p:pic>
        <p:nvPicPr>
          <p:cNvPr id="6" name="Picture 5">
            <a:extLst>
              <a:ext uri="{FF2B5EF4-FFF2-40B4-BE49-F238E27FC236}">
                <a16:creationId xmlns:a16="http://schemas.microsoft.com/office/drawing/2014/main" id="{94FCDAA4-AD7F-424F-9EA1-143656E9A9E9}"/>
              </a:ext>
            </a:extLst>
          </p:cNvPr>
          <p:cNvPicPr>
            <a:picLocks noChangeAspect="1"/>
          </p:cNvPicPr>
          <p:nvPr/>
        </p:nvPicPr>
        <p:blipFill rotWithShape="1">
          <a:blip r:embed="rId2"/>
          <a:srcRect l="-274" r="29781" b="4251"/>
          <a:stretch/>
        </p:blipFill>
        <p:spPr>
          <a:xfrm>
            <a:off x="6813416" y="183491"/>
            <a:ext cx="4060071" cy="3102099"/>
          </a:xfrm>
          <a:prstGeom prst="rect">
            <a:avLst/>
          </a:prstGeom>
        </p:spPr>
      </p:pic>
      <p:cxnSp>
        <p:nvCxnSpPr>
          <p:cNvPr id="8" name="Straight Arrow Connector 7">
            <a:extLst>
              <a:ext uri="{FF2B5EF4-FFF2-40B4-BE49-F238E27FC236}">
                <a16:creationId xmlns:a16="http://schemas.microsoft.com/office/drawing/2014/main" id="{AC1A8BFA-E500-4C5A-83A5-EAC8E3A7F40A}"/>
              </a:ext>
            </a:extLst>
          </p:cNvPr>
          <p:cNvCxnSpPr>
            <a:cxnSpLocks/>
          </p:cNvCxnSpPr>
          <p:nvPr/>
        </p:nvCxnSpPr>
        <p:spPr>
          <a:xfrm flipV="1">
            <a:off x="3516923" y="834014"/>
            <a:ext cx="3878664" cy="200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9514D61-5AE0-4C32-8B8F-CFE70069E221}"/>
              </a:ext>
            </a:extLst>
          </p:cNvPr>
          <p:cNvPicPr>
            <a:picLocks noChangeAspect="1"/>
          </p:cNvPicPr>
          <p:nvPr/>
        </p:nvPicPr>
        <p:blipFill>
          <a:blip r:embed="rId3"/>
          <a:stretch>
            <a:fillRect/>
          </a:stretch>
        </p:blipFill>
        <p:spPr>
          <a:xfrm>
            <a:off x="6360607" y="2974948"/>
            <a:ext cx="5273204" cy="3868884"/>
          </a:xfrm>
          <a:prstGeom prst="rect">
            <a:avLst/>
          </a:prstGeom>
        </p:spPr>
      </p:pic>
      <p:cxnSp>
        <p:nvCxnSpPr>
          <p:cNvPr id="16" name="Straight Arrow Connector 15">
            <a:extLst>
              <a:ext uri="{FF2B5EF4-FFF2-40B4-BE49-F238E27FC236}">
                <a16:creationId xmlns:a16="http://schemas.microsoft.com/office/drawing/2014/main" id="{71F98210-EB0A-42BC-B018-20A33C2D919F}"/>
              </a:ext>
            </a:extLst>
          </p:cNvPr>
          <p:cNvCxnSpPr>
            <a:cxnSpLocks/>
          </p:cNvCxnSpPr>
          <p:nvPr/>
        </p:nvCxnSpPr>
        <p:spPr>
          <a:xfrm>
            <a:off x="2343705" y="3429000"/>
            <a:ext cx="8646850" cy="397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130FF0-E16B-487B-8BD5-3768A2F48037}"/>
              </a:ext>
            </a:extLst>
          </p:cNvPr>
          <p:cNvCxnSpPr>
            <a:cxnSpLocks/>
          </p:cNvCxnSpPr>
          <p:nvPr/>
        </p:nvCxnSpPr>
        <p:spPr>
          <a:xfrm>
            <a:off x="4367814" y="3429000"/>
            <a:ext cx="6726018" cy="1459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580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8" name="TextBox 7">
            <a:extLst>
              <a:ext uri="{FF2B5EF4-FFF2-40B4-BE49-F238E27FC236}">
                <a16:creationId xmlns:a16="http://schemas.microsoft.com/office/drawing/2014/main" id="{734E4D3D-8DA8-492F-8C79-4A7C42E426EB}"/>
              </a:ext>
            </a:extLst>
          </p:cNvPr>
          <p:cNvSpPr txBox="1"/>
          <p:nvPr/>
        </p:nvSpPr>
        <p:spPr>
          <a:xfrm>
            <a:off x="561871" y="226965"/>
            <a:ext cx="5617865" cy="1477328"/>
          </a:xfrm>
          <a:prstGeom prst="rect">
            <a:avLst/>
          </a:prstGeom>
          <a:noFill/>
        </p:spPr>
        <p:txBody>
          <a:bodyPr wrap="square">
            <a:spAutoFit/>
          </a:bodyPr>
          <a:lstStyle/>
          <a:p>
            <a:pPr algn="l">
              <a:buFont typeface="+mj-lt"/>
              <a:buAutoNum type="arabicPeriod" startAt="3"/>
            </a:pPr>
            <a:r>
              <a:rPr lang="en-US" b="0" i="0" dirty="0">
                <a:solidFill>
                  <a:srgbClr val="333333"/>
                </a:solidFill>
                <a:effectLst/>
                <a:latin typeface="Merriweather"/>
              </a:rPr>
              <a:t>Add a caption to underscore what your viewers see, for example, "Machine sales and profit by year."</a:t>
            </a:r>
          </a:p>
          <a:p>
            <a:pPr algn="l">
              <a:buFont typeface="+mj-lt"/>
              <a:buAutoNum type="arabicPeriod" startAt="3"/>
            </a:pPr>
            <a:r>
              <a:rPr lang="en-US" b="0" i="0" dirty="0">
                <a:solidFill>
                  <a:srgbClr val="333333"/>
                </a:solidFill>
                <a:effectLst/>
                <a:latin typeface="Merriweather"/>
              </a:rPr>
              <a:t>You've successfully shifted the focus to machines, but you realize that something seems odd: In this view, you can't single out which state is contributing to the loss.</a:t>
            </a:r>
          </a:p>
        </p:txBody>
      </p:sp>
      <p:pic>
        <p:nvPicPr>
          <p:cNvPr id="10" name="Picture 9">
            <a:extLst>
              <a:ext uri="{FF2B5EF4-FFF2-40B4-BE49-F238E27FC236}">
                <a16:creationId xmlns:a16="http://schemas.microsoft.com/office/drawing/2014/main" id="{618DF58E-08E5-4E09-BFAA-5F7344C337B0}"/>
              </a:ext>
            </a:extLst>
          </p:cNvPr>
          <p:cNvPicPr>
            <a:picLocks noChangeAspect="1"/>
          </p:cNvPicPr>
          <p:nvPr/>
        </p:nvPicPr>
        <p:blipFill>
          <a:blip r:embed="rId2"/>
          <a:stretch>
            <a:fillRect/>
          </a:stretch>
        </p:blipFill>
        <p:spPr>
          <a:xfrm>
            <a:off x="6393516" y="226053"/>
            <a:ext cx="4868828" cy="1944049"/>
          </a:xfrm>
          <a:prstGeom prst="rect">
            <a:avLst/>
          </a:prstGeom>
        </p:spPr>
      </p:pic>
      <p:cxnSp>
        <p:nvCxnSpPr>
          <p:cNvPr id="12" name="Straight Arrow Connector 11">
            <a:extLst>
              <a:ext uri="{FF2B5EF4-FFF2-40B4-BE49-F238E27FC236}">
                <a16:creationId xmlns:a16="http://schemas.microsoft.com/office/drawing/2014/main" id="{2D8A5823-C74B-4C7E-B571-A380C9DAC18D}"/>
              </a:ext>
            </a:extLst>
          </p:cNvPr>
          <p:cNvCxnSpPr/>
          <p:nvPr/>
        </p:nvCxnSpPr>
        <p:spPr>
          <a:xfrm>
            <a:off x="4853354" y="743578"/>
            <a:ext cx="3768132" cy="3014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8D6153-C3C1-489F-B87B-6FA3DAF6C166}"/>
              </a:ext>
            </a:extLst>
          </p:cNvPr>
          <p:cNvSpPr txBox="1"/>
          <p:nvPr/>
        </p:nvSpPr>
        <p:spPr>
          <a:xfrm>
            <a:off x="641001" y="2535815"/>
            <a:ext cx="10909998" cy="646331"/>
          </a:xfrm>
          <a:prstGeom prst="rect">
            <a:avLst/>
          </a:prstGeom>
          <a:noFill/>
        </p:spPr>
        <p:txBody>
          <a:bodyPr wrap="square">
            <a:spAutoFit/>
          </a:bodyPr>
          <a:lstStyle/>
          <a:p>
            <a:pPr algn="l">
              <a:buFont typeface="+mj-lt"/>
              <a:buAutoNum type="arabicPeriod" startAt="3"/>
            </a:pPr>
            <a:r>
              <a:rPr lang="en-US" b="0" i="0" dirty="0">
                <a:solidFill>
                  <a:srgbClr val="333333"/>
                </a:solidFill>
                <a:effectLst/>
                <a:latin typeface="Merriweather"/>
              </a:rPr>
              <a:t>You'll address this in your next story point by introducing your map.</a:t>
            </a:r>
          </a:p>
          <a:p>
            <a:pPr algn="l">
              <a:buFont typeface="+mj-lt"/>
              <a:buAutoNum type="arabicPeriod" startAt="4"/>
            </a:pPr>
            <a:r>
              <a:rPr lang="en-US" b="0" i="0" dirty="0">
                <a:solidFill>
                  <a:srgbClr val="333333"/>
                </a:solidFill>
                <a:effectLst/>
                <a:latin typeface="Merriweather"/>
              </a:rPr>
              <a:t>In the Story pane, select </a:t>
            </a:r>
            <a:r>
              <a:rPr lang="en-US" b="1" i="0" dirty="0">
                <a:solidFill>
                  <a:srgbClr val="333333"/>
                </a:solidFill>
                <a:effectLst/>
                <a:latin typeface="Merriweather"/>
              </a:rPr>
              <a:t>Blank</a:t>
            </a:r>
            <a:r>
              <a:rPr lang="en-US" b="0" i="0" dirty="0">
                <a:solidFill>
                  <a:srgbClr val="333333"/>
                </a:solidFill>
                <a:effectLst/>
                <a:latin typeface="Merriweather"/>
              </a:rPr>
              <a:t>.</a:t>
            </a:r>
          </a:p>
        </p:txBody>
      </p:sp>
      <p:pic>
        <p:nvPicPr>
          <p:cNvPr id="16" name="Picture 15">
            <a:extLst>
              <a:ext uri="{FF2B5EF4-FFF2-40B4-BE49-F238E27FC236}">
                <a16:creationId xmlns:a16="http://schemas.microsoft.com/office/drawing/2014/main" id="{9D2EB939-4547-4830-9405-2374A697952B}"/>
              </a:ext>
            </a:extLst>
          </p:cNvPr>
          <p:cNvPicPr>
            <a:picLocks noChangeAspect="1"/>
          </p:cNvPicPr>
          <p:nvPr/>
        </p:nvPicPr>
        <p:blipFill rotWithShape="1">
          <a:blip r:embed="rId3"/>
          <a:srcRect t="1" r="38477" b="61679"/>
          <a:stretch/>
        </p:blipFill>
        <p:spPr>
          <a:xfrm>
            <a:off x="1874201" y="3675855"/>
            <a:ext cx="7500911" cy="2627987"/>
          </a:xfrm>
          <a:prstGeom prst="rect">
            <a:avLst/>
          </a:prstGeom>
        </p:spPr>
      </p:pic>
      <p:cxnSp>
        <p:nvCxnSpPr>
          <p:cNvPr id="18" name="Straight Arrow Connector 17">
            <a:extLst>
              <a:ext uri="{FF2B5EF4-FFF2-40B4-BE49-F238E27FC236}">
                <a16:creationId xmlns:a16="http://schemas.microsoft.com/office/drawing/2014/main" id="{96552988-1E59-40C4-996B-F7E0F502EE6B}"/>
              </a:ext>
            </a:extLst>
          </p:cNvPr>
          <p:cNvCxnSpPr/>
          <p:nvPr/>
        </p:nvCxnSpPr>
        <p:spPr>
          <a:xfrm flipH="1">
            <a:off x="2612571" y="3195079"/>
            <a:ext cx="1034981" cy="17889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34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07084E1-BCAC-46D0-9CFB-013300577914}"/>
              </a:ext>
            </a:extLst>
          </p:cNvPr>
          <p:cNvSpPr txBox="1"/>
          <p:nvPr/>
        </p:nvSpPr>
        <p:spPr>
          <a:xfrm>
            <a:off x="906864" y="124157"/>
            <a:ext cx="10869803" cy="1569660"/>
          </a:xfrm>
          <a:prstGeom prst="rect">
            <a:avLst/>
          </a:prstGeom>
          <a:noFill/>
        </p:spPr>
        <p:txBody>
          <a:bodyPr wrap="square">
            <a:spAutoFit/>
          </a:bodyPr>
          <a:lstStyle/>
          <a:p>
            <a:pPr algn="ctr"/>
            <a:r>
              <a:rPr lang="en-US" sz="2400" b="1" i="0" dirty="0">
                <a:solidFill>
                  <a:srgbClr val="333333"/>
                </a:solidFill>
                <a:effectLst/>
                <a:latin typeface="Benton Sans Book"/>
              </a:rPr>
              <a:t>Make your point</a:t>
            </a:r>
          </a:p>
          <a:p>
            <a:pPr algn="l"/>
            <a:r>
              <a:rPr lang="en-US" b="0" i="0" dirty="0">
                <a:solidFill>
                  <a:srgbClr val="333333"/>
                </a:solidFill>
                <a:effectLst/>
                <a:latin typeface="Merriweather"/>
              </a:rPr>
              <a:t>The bottom line is that machines in NC lose your company money. You discovered that in the dashboard you created. Looking at overall sales and profit by year doesn't demonstrate this point alone, but regional profit can.</a:t>
            </a:r>
          </a:p>
          <a:p>
            <a:pPr algn="l">
              <a:buFont typeface="+mj-lt"/>
              <a:buAutoNum type="arabicPeriod"/>
            </a:pPr>
            <a:r>
              <a:rPr lang="en-US" b="0" i="0" dirty="0">
                <a:solidFill>
                  <a:srgbClr val="333333"/>
                </a:solidFill>
                <a:effectLst/>
                <a:latin typeface="Merriweather"/>
              </a:rPr>
              <a:t>Drag your dashboard </a:t>
            </a:r>
            <a:r>
              <a:rPr lang="en-US" b="1" i="0" dirty="0">
                <a:solidFill>
                  <a:srgbClr val="333333"/>
                </a:solidFill>
                <a:effectLst/>
                <a:latin typeface="Merriweather"/>
              </a:rPr>
              <a:t>Regional Sales and Profit</a:t>
            </a:r>
            <a:r>
              <a:rPr lang="en-US" b="0" i="0" dirty="0">
                <a:solidFill>
                  <a:srgbClr val="333333"/>
                </a:solidFill>
                <a:effectLst/>
                <a:latin typeface="Merriweather"/>
              </a:rPr>
              <a:t> onto the canvas.</a:t>
            </a:r>
          </a:p>
          <a:p>
            <a:pPr algn="l">
              <a:buFont typeface="+mj-lt"/>
              <a:buAutoNum type="arabicPeriod"/>
            </a:pPr>
            <a:r>
              <a:rPr lang="en-US" b="0" i="0" dirty="0">
                <a:solidFill>
                  <a:srgbClr val="333333"/>
                </a:solidFill>
                <a:effectLst/>
                <a:latin typeface="Merriweather"/>
              </a:rPr>
              <a:t>This gives viewers a new perspective on your data: Negative profit catches the eye.</a:t>
            </a:r>
          </a:p>
        </p:txBody>
      </p:sp>
      <p:pic>
        <p:nvPicPr>
          <p:cNvPr id="8" name="Picture 7">
            <a:extLst>
              <a:ext uri="{FF2B5EF4-FFF2-40B4-BE49-F238E27FC236}">
                <a16:creationId xmlns:a16="http://schemas.microsoft.com/office/drawing/2014/main" id="{3A96FABD-CD2E-48D5-A61A-B47C5BBCE391}"/>
              </a:ext>
            </a:extLst>
          </p:cNvPr>
          <p:cNvPicPr>
            <a:picLocks noChangeAspect="1"/>
          </p:cNvPicPr>
          <p:nvPr/>
        </p:nvPicPr>
        <p:blipFill>
          <a:blip r:embed="rId2"/>
          <a:stretch>
            <a:fillRect/>
          </a:stretch>
        </p:blipFill>
        <p:spPr>
          <a:xfrm>
            <a:off x="3204839" y="2254589"/>
            <a:ext cx="6251714" cy="4603411"/>
          </a:xfrm>
          <a:prstGeom prst="rect">
            <a:avLst/>
          </a:prstGeom>
        </p:spPr>
      </p:pic>
      <p:cxnSp>
        <p:nvCxnSpPr>
          <p:cNvPr id="10" name="Straight Arrow Connector 9">
            <a:extLst>
              <a:ext uri="{FF2B5EF4-FFF2-40B4-BE49-F238E27FC236}">
                <a16:creationId xmlns:a16="http://schemas.microsoft.com/office/drawing/2014/main" id="{5C3AAA7A-40DF-445F-AC9F-28183163F3E4}"/>
              </a:ext>
            </a:extLst>
          </p:cNvPr>
          <p:cNvCxnSpPr/>
          <p:nvPr/>
        </p:nvCxnSpPr>
        <p:spPr>
          <a:xfrm>
            <a:off x="4398642" y="3944222"/>
            <a:ext cx="743578" cy="80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304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D576DE09-95EA-430C-87AB-FB17E73833DB}"/>
              </a:ext>
            </a:extLst>
          </p:cNvPr>
          <p:cNvSpPr txBox="1"/>
          <p:nvPr/>
        </p:nvSpPr>
        <p:spPr>
          <a:xfrm>
            <a:off x="1338944" y="226053"/>
            <a:ext cx="9352502" cy="923330"/>
          </a:xfrm>
          <a:prstGeom prst="rect">
            <a:avLst/>
          </a:prstGeom>
          <a:noFill/>
        </p:spPr>
        <p:txBody>
          <a:bodyPr wrap="square">
            <a:spAutoFit/>
          </a:bodyPr>
          <a:lstStyle/>
          <a:p>
            <a:pPr algn="l">
              <a:buFont typeface="+mj-lt"/>
              <a:buAutoNum type="arabicPeriod" startAt="2"/>
            </a:pPr>
            <a:r>
              <a:rPr lang="en-US" b="0" i="0" dirty="0">
                <a:solidFill>
                  <a:srgbClr val="333333"/>
                </a:solidFill>
                <a:effectLst/>
                <a:latin typeface="Merriweather"/>
              </a:rPr>
              <a:t>Add a caption like, "Underperforming items in the South."</a:t>
            </a:r>
          </a:p>
          <a:p>
            <a:pPr algn="l"/>
            <a:r>
              <a:rPr lang="en-US" b="0" i="0" dirty="0">
                <a:solidFill>
                  <a:srgbClr val="333333"/>
                </a:solidFill>
                <a:effectLst/>
                <a:latin typeface="Merriweather"/>
              </a:rPr>
              <a:t>To narrow your results to just North Carolina, start with a duplicate story point.</a:t>
            </a:r>
          </a:p>
          <a:p>
            <a:pPr algn="l">
              <a:buFont typeface="+mj-lt"/>
              <a:buAutoNum type="arabicPeriod"/>
            </a:pPr>
            <a:r>
              <a:rPr lang="en-US" b="0" i="0" dirty="0">
                <a:solidFill>
                  <a:srgbClr val="333333"/>
                </a:solidFill>
                <a:effectLst/>
                <a:latin typeface="Merriweather"/>
              </a:rPr>
              <a:t>Select </a:t>
            </a:r>
            <a:r>
              <a:rPr lang="en-US" b="1" i="0" dirty="0">
                <a:solidFill>
                  <a:srgbClr val="333333"/>
                </a:solidFill>
                <a:effectLst/>
                <a:latin typeface="Merriweather"/>
              </a:rPr>
              <a:t>Duplicate</a:t>
            </a:r>
            <a:r>
              <a:rPr lang="en-US" b="0" i="0" dirty="0">
                <a:solidFill>
                  <a:srgbClr val="333333"/>
                </a:solidFill>
                <a:effectLst/>
                <a:latin typeface="Merriweather"/>
              </a:rPr>
              <a:t> to create another story point with your Regional Profit dashboard.</a:t>
            </a:r>
          </a:p>
        </p:txBody>
      </p:sp>
      <p:pic>
        <p:nvPicPr>
          <p:cNvPr id="6" name="Picture 5">
            <a:extLst>
              <a:ext uri="{FF2B5EF4-FFF2-40B4-BE49-F238E27FC236}">
                <a16:creationId xmlns:a16="http://schemas.microsoft.com/office/drawing/2014/main" id="{2E9CE20F-3568-4693-9C21-13007E3EDDCE}"/>
              </a:ext>
            </a:extLst>
          </p:cNvPr>
          <p:cNvPicPr>
            <a:picLocks noChangeAspect="1"/>
          </p:cNvPicPr>
          <p:nvPr/>
        </p:nvPicPr>
        <p:blipFill rotWithShape="1">
          <a:blip r:embed="rId2"/>
          <a:srcRect l="-606" t="24919" r="67" b="35997"/>
          <a:stretch/>
        </p:blipFill>
        <p:spPr>
          <a:xfrm>
            <a:off x="3199143" y="1431476"/>
            <a:ext cx="7749793" cy="1044869"/>
          </a:xfrm>
          <a:prstGeom prst="rect">
            <a:avLst/>
          </a:prstGeom>
        </p:spPr>
      </p:pic>
      <p:sp>
        <p:nvSpPr>
          <p:cNvPr id="8" name="TextBox 7">
            <a:extLst>
              <a:ext uri="{FF2B5EF4-FFF2-40B4-BE49-F238E27FC236}">
                <a16:creationId xmlns:a16="http://schemas.microsoft.com/office/drawing/2014/main" id="{067262A3-6905-4CE9-940A-0C6587DBAE91}"/>
              </a:ext>
            </a:extLst>
          </p:cNvPr>
          <p:cNvSpPr txBox="1"/>
          <p:nvPr/>
        </p:nvSpPr>
        <p:spPr>
          <a:xfrm>
            <a:off x="587829" y="2505670"/>
            <a:ext cx="4104751" cy="2031325"/>
          </a:xfrm>
          <a:prstGeom prst="rect">
            <a:avLst/>
          </a:prstGeom>
          <a:noFill/>
        </p:spPr>
        <p:txBody>
          <a:bodyPr wrap="square">
            <a:spAutoFit/>
          </a:bodyPr>
          <a:lstStyle/>
          <a:p>
            <a:pPr algn="l">
              <a:buFont typeface="+mj-lt"/>
              <a:buAutoNum type="arabicPeriod" startAt="2"/>
            </a:pPr>
            <a:r>
              <a:rPr lang="en-US" b="0" i="0" dirty="0">
                <a:solidFill>
                  <a:srgbClr val="333333"/>
                </a:solidFill>
                <a:effectLst/>
                <a:latin typeface="Merriweather"/>
              </a:rPr>
              <a:t>Select </a:t>
            </a:r>
            <a:r>
              <a:rPr lang="en-US" b="1" i="0" dirty="0">
                <a:solidFill>
                  <a:srgbClr val="333333"/>
                </a:solidFill>
                <a:effectLst/>
                <a:latin typeface="Merriweather"/>
              </a:rPr>
              <a:t>North Carolina</a:t>
            </a:r>
            <a:r>
              <a:rPr lang="en-US" b="0" i="0" dirty="0">
                <a:solidFill>
                  <a:srgbClr val="333333"/>
                </a:solidFill>
                <a:effectLst/>
                <a:latin typeface="Merriweather"/>
              </a:rPr>
              <a:t> on the map and notice that the bar chart automatically updates.</a:t>
            </a:r>
          </a:p>
          <a:p>
            <a:pPr algn="l">
              <a:buFont typeface="+mj-lt"/>
              <a:buAutoNum type="arabicPeriod" startAt="3"/>
            </a:pPr>
            <a:r>
              <a:rPr lang="en-US" b="0" i="0" dirty="0">
                <a:solidFill>
                  <a:srgbClr val="333333"/>
                </a:solidFill>
                <a:effectLst/>
                <a:latin typeface="Merriweather"/>
              </a:rPr>
              <a:t>Select </a:t>
            </a:r>
            <a:r>
              <a:rPr lang="en-US" b="1" i="0" dirty="0">
                <a:solidFill>
                  <a:srgbClr val="333333"/>
                </a:solidFill>
                <a:effectLst/>
                <a:latin typeface="Merriweather"/>
              </a:rPr>
              <a:t>All </a:t>
            </a:r>
            <a:r>
              <a:rPr lang="en-US" b="0" i="0" dirty="0">
                <a:solidFill>
                  <a:srgbClr val="333333"/>
                </a:solidFill>
                <a:effectLst/>
                <a:latin typeface="Merriweather"/>
              </a:rPr>
              <a:t>on the Year of Order Date filter card.</a:t>
            </a:r>
          </a:p>
          <a:p>
            <a:pPr algn="l">
              <a:buFont typeface="+mj-lt"/>
              <a:buAutoNum type="arabicPeriod" startAt="4"/>
            </a:pPr>
            <a:r>
              <a:rPr lang="en-US" b="0" i="0" dirty="0">
                <a:solidFill>
                  <a:srgbClr val="333333"/>
                </a:solidFill>
                <a:effectLst/>
                <a:latin typeface="Merriweather"/>
              </a:rPr>
              <a:t>Add a caption, for example, "Profit in NC, 2017-2020."</a:t>
            </a:r>
          </a:p>
        </p:txBody>
      </p:sp>
      <p:cxnSp>
        <p:nvCxnSpPr>
          <p:cNvPr id="10" name="Straight Arrow Connector 9">
            <a:extLst>
              <a:ext uri="{FF2B5EF4-FFF2-40B4-BE49-F238E27FC236}">
                <a16:creationId xmlns:a16="http://schemas.microsoft.com/office/drawing/2014/main" id="{392C8711-ADB0-45C8-915D-998E7973B12C}"/>
              </a:ext>
            </a:extLst>
          </p:cNvPr>
          <p:cNvCxnSpPr>
            <a:cxnSpLocks/>
          </p:cNvCxnSpPr>
          <p:nvPr/>
        </p:nvCxnSpPr>
        <p:spPr>
          <a:xfrm>
            <a:off x="2491991" y="1149383"/>
            <a:ext cx="2200589" cy="9664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9C1F19-0154-4E3C-9B85-6EBD456C001D}"/>
              </a:ext>
            </a:extLst>
          </p:cNvPr>
          <p:cNvPicPr>
            <a:picLocks noChangeAspect="1"/>
          </p:cNvPicPr>
          <p:nvPr/>
        </p:nvPicPr>
        <p:blipFill>
          <a:blip r:embed="rId3"/>
          <a:stretch>
            <a:fillRect/>
          </a:stretch>
        </p:blipFill>
        <p:spPr>
          <a:xfrm>
            <a:off x="4764563" y="2349048"/>
            <a:ext cx="6459445" cy="4552714"/>
          </a:xfrm>
          <a:prstGeom prst="rect">
            <a:avLst/>
          </a:prstGeom>
        </p:spPr>
      </p:pic>
      <p:cxnSp>
        <p:nvCxnSpPr>
          <p:cNvPr id="15" name="Straight Arrow Connector 14">
            <a:extLst>
              <a:ext uri="{FF2B5EF4-FFF2-40B4-BE49-F238E27FC236}">
                <a16:creationId xmlns:a16="http://schemas.microsoft.com/office/drawing/2014/main" id="{DDFF6BF2-3B40-4059-BF43-DCEC62ACA6FB}"/>
              </a:ext>
            </a:extLst>
          </p:cNvPr>
          <p:cNvCxnSpPr>
            <a:cxnSpLocks/>
          </p:cNvCxnSpPr>
          <p:nvPr/>
        </p:nvCxnSpPr>
        <p:spPr>
          <a:xfrm>
            <a:off x="2853732" y="2682910"/>
            <a:ext cx="6069204" cy="1044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1BD77B-0F69-4052-A9C1-6B3E6F1472F4}"/>
              </a:ext>
            </a:extLst>
          </p:cNvPr>
          <p:cNvCxnSpPr/>
          <p:nvPr/>
        </p:nvCxnSpPr>
        <p:spPr>
          <a:xfrm>
            <a:off x="1778558" y="3627455"/>
            <a:ext cx="7534619" cy="1036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E163D3-DDD5-4F92-9E5F-9104353A86FD}"/>
              </a:ext>
            </a:extLst>
          </p:cNvPr>
          <p:cNvCxnSpPr/>
          <p:nvPr/>
        </p:nvCxnSpPr>
        <p:spPr>
          <a:xfrm flipV="1">
            <a:off x="2180492" y="3117582"/>
            <a:ext cx="7157776" cy="1209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45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4013A03E-EA38-48C5-A0C7-4BACC1DCFE74}"/>
              </a:ext>
            </a:extLst>
          </p:cNvPr>
          <p:cNvSpPr txBox="1"/>
          <p:nvPr/>
        </p:nvSpPr>
        <p:spPr>
          <a:xfrm>
            <a:off x="736043" y="25998"/>
            <a:ext cx="10879852" cy="4524315"/>
          </a:xfrm>
          <a:prstGeom prst="rect">
            <a:avLst/>
          </a:prstGeom>
          <a:noFill/>
        </p:spPr>
        <p:txBody>
          <a:bodyPr wrap="square">
            <a:spAutoFit/>
          </a:bodyPr>
          <a:lstStyle/>
          <a:p>
            <a:pPr algn="l"/>
            <a:r>
              <a:rPr lang="en-US" b="0" i="0" dirty="0">
                <a:solidFill>
                  <a:srgbClr val="333333"/>
                </a:solidFill>
                <a:effectLst/>
                <a:latin typeface="Merriweather"/>
              </a:rPr>
              <a:t>Now you can walk viewers through profit changes by year in North Carolina. To do this, you will create four story points:</a:t>
            </a:r>
          </a:p>
          <a:p>
            <a:pPr algn="l">
              <a:buFont typeface="+mj-lt"/>
              <a:buAutoNum type="arabicPeriod"/>
            </a:pPr>
            <a:r>
              <a:rPr lang="en-US" b="0" i="0" dirty="0">
                <a:solidFill>
                  <a:srgbClr val="333333"/>
                </a:solidFill>
                <a:effectLst/>
                <a:latin typeface="Merriweather"/>
              </a:rPr>
              <a:t>Select </a:t>
            </a:r>
            <a:r>
              <a:rPr lang="en-US" b="1" i="0" dirty="0">
                <a:solidFill>
                  <a:srgbClr val="333333"/>
                </a:solidFill>
                <a:effectLst/>
                <a:latin typeface="Merriweather"/>
              </a:rPr>
              <a:t>Duplicate</a:t>
            </a:r>
            <a:r>
              <a:rPr lang="en-US" b="0" i="0" dirty="0">
                <a:solidFill>
                  <a:srgbClr val="333333"/>
                </a:solidFill>
                <a:effectLst/>
                <a:latin typeface="Merriweather"/>
              </a:rPr>
              <a:t> to begin with your Regional Profit dashboard focused on North Carolina.</a:t>
            </a:r>
          </a:p>
          <a:p>
            <a:pPr algn="l">
              <a:buFont typeface="+mj-lt"/>
              <a:buAutoNum type="arabicPeriod" startAt="2"/>
            </a:pPr>
            <a:r>
              <a:rPr lang="en-US" b="0" i="0" dirty="0">
                <a:solidFill>
                  <a:srgbClr val="333333"/>
                </a:solidFill>
                <a:effectLst/>
                <a:latin typeface="Merriweather"/>
              </a:rPr>
              <a:t>On the Year of Order Date filter, click the right arrow button so that </a:t>
            </a:r>
            <a:r>
              <a:rPr lang="en-US" b="1" i="0" dirty="0">
                <a:solidFill>
                  <a:srgbClr val="333333"/>
                </a:solidFill>
                <a:effectLst/>
                <a:latin typeface="Merriweather"/>
              </a:rPr>
              <a:t>2017</a:t>
            </a:r>
            <a:r>
              <a:rPr lang="en-US" b="0" i="0" dirty="0">
                <a:solidFill>
                  <a:srgbClr val="333333"/>
                </a:solidFill>
                <a:effectLst/>
                <a:latin typeface="Merriweather"/>
              </a:rPr>
              <a:t> appears.</a:t>
            </a:r>
          </a:p>
          <a:p>
            <a:pPr algn="l">
              <a:buFont typeface="+mj-lt"/>
              <a:buAutoNum type="arabicPeriod" startAt="3"/>
            </a:pPr>
            <a:r>
              <a:rPr lang="en-US" b="0" i="0" dirty="0">
                <a:solidFill>
                  <a:srgbClr val="333333"/>
                </a:solidFill>
                <a:effectLst/>
                <a:latin typeface="Merriweather"/>
              </a:rPr>
              <a:t>Add a caption, for example, "Profit in NC, 2017," and then click </a:t>
            </a:r>
            <a:r>
              <a:rPr lang="en-US" b="1" i="0" dirty="0">
                <a:solidFill>
                  <a:srgbClr val="333333"/>
                </a:solidFill>
                <a:effectLst/>
                <a:latin typeface="Merriweather"/>
              </a:rPr>
              <a:t>Duplicate</a:t>
            </a:r>
            <a:r>
              <a:rPr lang="en-US" b="0" i="0" dirty="0">
                <a:solidFill>
                  <a:srgbClr val="333333"/>
                </a:solidFill>
                <a:effectLst/>
                <a:latin typeface="Merriweather"/>
              </a:rPr>
              <a:t>.</a:t>
            </a:r>
          </a:p>
          <a:p>
            <a:pPr algn="l">
              <a:buFont typeface="+mj-lt"/>
              <a:buAutoNum type="arabicPeriod" startAt="4"/>
            </a:pPr>
            <a:r>
              <a:rPr lang="en-US" b="0" i="0" dirty="0">
                <a:solidFill>
                  <a:srgbClr val="333333"/>
                </a:solidFill>
                <a:effectLst/>
                <a:latin typeface="Merriweather"/>
              </a:rPr>
              <a:t>Repeat steps 2 and </a:t>
            </a:r>
          </a:p>
          <a:p>
            <a:pPr algn="l"/>
            <a:r>
              <a:rPr lang="en-US" b="0" i="0" dirty="0">
                <a:solidFill>
                  <a:srgbClr val="333333"/>
                </a:solidFill>
                <a:effectLst/>
                <a:latin typeface="Merriweather"/>
              </a:rPr>
              <a:t>3 for years 2018, 2019, </a:t>
            </a:r>
          </a:p>
          <a:p>
            <a:pPr algn="l"/>
            <a:r>
              <a:rPr lang="en-US" b="0" i="0" dirty="0">
                <a:solidFill>
                  <a:srgbClr val="333333"/>
                </a:solidFill>
                <a:effectLst/>
                <a:latin typeface="Merriweather"/>
              </a:rPr>
              <a:t>and 2020.</a:t>
            </a:r>
          </a:p>
          <a:p>
            <a:pPr algn="l"/>
            <a:endParaRPr lang="en-US" dirty="0">
              <a:solidFill>
                <a:srgbClr val="333333"/>
              </a:solidFill>
              <a:latin typeface="Merriweather"/>
            </a:endParaRPr>
          </a:p>
          <a:p>
            <a:pPr algn="l"/>
            <a:r>
              <a:rPr lang="en-US" b="0" i="0" dirty="0">
                <a:solidFill>
                  <a:srgbClr val="333333"/>
                </a:solidFill>
                <a:effectLst/>
                <a:latin typeface="Merriweather"/>
              </a:rPr>
              <a:t>Now viewers will have</a:t>
            </a:r>
          </a:p>
          <a:p>
            <a:pPr algn="l"/>
            <a:r>
              <a:rPr lang="en-US" b="0" i="0" dirty="0">
                <a:solidFill>
                  <a:srgbClr val="333333"/>
                </a:solidFill>
                <a:effectLst/>
                <a:latin typeface="Merriweather"/>
              </a:rPr>
              <a:t> an idea of which </a:t>
            </a:r>
          </a:p>
          <a:p>
            <a:pPr algn="l"/>
            <a:r>
              <a:rPr lang="en-US" b="0" i="0" dirty="0">
                <a:solidFill>
                  <a:srgbClr val="333333"/>
                </a:solidFill>
                <a:effectLst/>
                <a:latin typeface="Merriweather"/>
              </a:rPr>
              <a:t>products were </a:t>
            </a:r>
          </a:p>
          <a:p>
            <a:pPr algn="l"/>
            <a:r>
              <a:rPr lang="en-US" b="0" i="0" dirty="0">
                <a:solidFill>
                  <a:srgbClr val="333333"/>
                </a:solidFill>
                <a:effectLst/>
                <a:latin typeface="Merriweather"/>
              </a:rPr>
              <a:t>introduced to the </a:t>
            </a:r>
          </a:p>
          <a:p>
            <a:pPr algn="l"/>
            <a:r>
              <a:rPr lang="en-US" b="0" i="0" dirty="0">
                <a:solidFill>
                  <a:srgbClr val="333333"/>
                </a:solidFill>
                <a:effectLst/>
                <a:latin typeface="Merriweather"/>
              </a:rPr>
              <a:t>North Carolina market </a:t>
            </a:r>
          </a:p>
          <a:p>
            <a:pPr algn="l"/>
            <a:r>
              <a:rPr lang="en-US" b="0" i="0" dirty="0">
                <a:solidFill>
                  <a:srgbClr val="333333"/>
                </a:solidFill>
                <a:effectLst/>
                <a:latin typeface="Merriweather"/>
              </a:rPr>
              <a:t>when, and how poorly</a:t>
            </a:r>
          </a:p>
          <a:p>
            <a:pPr algn="l"/>
            <a:r>
              <a:rPr lang="en-US" b="0" i="0" dirty="0">
                <a:solidFill>
                  <a:srgbClr val="333333"/>
                </a:solidFill>
                <a:effectLst/>
                <a:latin typeface="Merriweather"/>
              </a:rPr>
              <a:t> they performed.</a:t>
            </a:r>
          </a:p>
        </p:txBody>
      </p:sp>
      <p:pic>
        <p:nvPicPr>
          <p:cNvPr id="6" name="Picture 5">
            <a:extLst>
              <a:ext uri="{FF2B5EF4-FFF2-40B4-BE49-F238E27FC236}">
                <a16:creationId xmlns:a16="http://schemas.microsoft.com/office/drawing/2014/main" id="{6A5200B9-830F-4633-B245-F9281CCFB37F}"/>
              </a:ext>
            </a:extLst>
          </p:cNvPr>
          <p:cNvPicPr>
            <a:picLocks noChangeAspect="1"/>
          </p:cNvPicPr>
          <p:nvPr/>
        </p:nvPicPr>
        <p:blipFill rotWithShape="1">
          <a:blip r:embed="rId2"/>
          <a:srcRect l="6790" t="9551"/>
          <a:stretch/>
        </p:blipFill>
        <p:spPr>
          <a:xfrm>
            <a:off x="3648722" y="1988598"/>
            <a:ext cx="6912900" cy="4939740"/>
          </a:xfrm>
          <a:prstGeom prst="rect">
            <a:avLst/>
          </a:prstGeom>
        </p:spPr>
      </p:pic>
      <p:cxnSp>
        <p:nvCxnSpPr>
          <p:cNvPr id="8" name="Straight Arrow Connector 7">
            <a:extLst>
              <a:ext uri="{FF2B5EF4-FFF2-40B4-BE49-F238E27FC236}">
                <a16:creationId xmlns:a16="http://schemas.microsoft.com/office/drawing/2014/main" id="{E0089F2D-4655-41AE-98E7-CE6745461BCE}"/>
              </a:ext>
            </a:extLst>
          </p:cNvPr>
          <p:cNvCxnSpPr/>
          <p:nvPr/>
        </p:nvCxnSpPr>
        <p:spPr>
          <a:xfrm>
            <a:off x="2341266" y="874207"/>
            <a:ext cx="2069960" cy="16881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2571D4-2E29-4057-AD12-6299A4DB0551}"/>
              </a:ext>
            </a:extLst>
          </p:cNvPr>
          <p:cNvCxnSpPr>
            <a:cxnSpLocks/>
          </p:cNvCxnSpPr>
          <p:nvPr/>
        </p:nvCxnSpPr>
        <p:spPr>
          <a:xfrm>
            <a:off x="6175969" y="1125415"/>
            <a:ext cx="3279530" cy="2954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3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3B4C17FE-4D03-4D23-A638-D33FA73698CD}"/>
              </a:ext>
            </a:extLst>
          </p:cNvPr>
          <p:cNvPicPr>
            <a:picLocks noChangeAspect="1"/>
          </p:cNvPicPr>
          <p:nvPr/>
        </p:nvPicPr>
        <p:blipFill>
          <a:blip r:embed="rId2"/>
          <a:stretch>
            <a:fillRect/>
          </a:stretch>
        </p:blipFill>
        <p:spPr>
          <a:xfrm>
            <a:off x="1510513" y="0"/>
            <a:ext cx="9170973" cy="6858000"/>
          </a:xfrm>
          <a:prstGeom prst="rect">
            <a:avLst/>
          </a:prstGeom>
        </p:spPr>
      </p:pic>
    </p:spTree>
    <p:extLst>
      <p:ext uri="{BB962C8B-B14F-4D97-AF65-F5344CB8AC3E}">
        <p14:creationId xmlns:p14="http://schemas.microsoft.com/office/powerpoint/2010/main" val="2810968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5466AF58-1B9F-4F07-B508-31582E90A852}"/>
              </a:ext>
            </a:extLst>
          </p:cNvPr>
          <p:cNvPicPr>
            <a:picLocks noChangeAspect="1"/>
          </p:cNvPicPr>
          <p:nvPr/>
        </p:nvPicPr>
        <p:blipFill>
          <a:blip r:embed="rId2"/>
          <a:stretch>
            <a:fillRect/>
          </a:stretch>
        </p:blipFill>
        <p:spPr>
          <a:xfrm>
            <a:off x="1500188" y="0"/>
            <a:ext cx="9191624" cy="6858000"/>
          </a:xfrm>
          <a:prstGeom prst="rect">
            <a:avLst/>
          </a:prstGeom>
        </p:spPr>
      </p:pic>
    </p:spTree>
    <p:extLst>
      <p:ext uri="{BB962C8B-B14F-4D97-AF65-F5344CB8AC3E}">
        <p14:creationId xmlns:p14="http://schemas.microsoft.com/office/powerpoint/2010/main" val="4157550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927328F5-AEF3-4538-A85F-AA864B328622}"/>
              </a:ext>
            </a:extLst>
          </p:cNvPr>
          <p:cNvPicPr>
            <a:picLocks noChangeAspect="1"/>
          </p:cNvPicPr>
          <p:nvPr/>
        </p:nvPicPr>
        <p:blipFill>
          <a:blip r:embed="rId2"/>
          <a:stretch>
            <a:fillRect/>
          </a:stretch>
        </p:blipFill>
        <p:spPr>
          <a:xfrm>
            <a:off x="1480953" y="0"/>
            <a:ext cx="9230094" cy="6858000"/>
          </a:xfrm>
          <a:prstGeom prst="rect">
            <a:avLst/>
          </a:prstGeom>
        </p:spPr>
      </p:pic>
    </p:spTree>
    <p:extLst>
      <p:ext uri="{BB962C8B-B14F-4D97-AF65-F5344CB8AC3E}">
        <p14:creationId xmlns:p14="http://schemas.microsoft.com/office/powerpoint/2010/main" val="100053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E0A8-A9E5-4440-98F2-1CF190F1FC76}"/>
              </a:ext>
            </a:extLst>
          </p:cNvPr>
          <p:cNvSpPr txBox="1"/>
          <p:nvPr/>
        </p:nvSpPr>
        <p:spPr>
          <a:xfrm>
            <a:off x="592853" y="422031"/>
            <a:ext cx="11143622" cy="923330"/>
          </a:xfrm>
          <a:prstGeom prst="rect">
            <a:avLst/>
          </a:prstGeom>
          <a:noFill/>
        </p:spPr>
        <p:txBody>
          <a:bodyPr wrap="square" rtlCol="0">
            <a:spAutoFit/>
          </a:bodyPr>
          <a:lstStyle/>
          <a:p>
            <a:r>
              <a:rPr lang="en-US" dirty="0"/>
              <a:t>If you want to see Profit Ratio in percentage format , we dragged it to label </a:t>
            </a:r>
          </a:p>
          <a:p>
            <a:r>
              <a:rPr lang="en-US" dirty="0"/>
              <a:t>So right click on it and select Format.</a:t>
            </a:r>
          </a:p>
          <a:p>
            <a:r>
              <a:rPr lang="en-US" dirty="0"/>
              <a:t>From the format section that appears in Numbers section select Percentage</a:t>
            </a:r>
          </a:p>
        </p:txBody>
      </p:sp>
      <p:pic>
        <p:nvPicPr>
          <p:cNvPr id="4" name="Picture 3">
            <a:extLst>
              <a:ext uri="{FF2B5EF4-FFF2-40B4-BE49-F238E27FC236}">
                <a16:creationId xmlns:a16="http://schemas.microsoft.com/office/drawing/2014/main" id="{4912D76F-92AA-4214-ACE6-BFFF04837D02}"/>
              </a:ext>
            </a:extLst>
          </p:cNvPr>
          <p:cNvPicPr>
            <a:picLocks noChangeAspect="1"/>
          </p:cNvPicPr>
          <p:nvPr/>
        </p:nvPicPr>
        <p:blipFill rotWithShape="1">
          <a:blip r:embed="rId2"/>
          <a:srcRect l="742" t="18460" r="64973" b="18536"/>
          <a:stretch/>
        </p:blipFill>
        <p:spPr>
          <a:xfrm>
            <a:off x="7767374" y="170822"/>
            <a:ext cx="4180115" cy="4320791"/>
          </a:xfrm>
          <a:prstGeom prst="rect">
            <a:avLst/>
          </a:prstGeom>
        </p:spPr>
      </p:pic>
      <p:cxnSp>
        <p:nvCxnSpPr>
          <p:cNvPr id="6" name="Straight Arrow Connector 5">
            <a:extLst>
              <a:ext uri="{FF2B5EF4-FFF2-40B4-BE49-F238E27FC236}">
                <a16:creationId xmlns:a16="http://schemas.microsoft.com/office/drawing/2014/main" id="{33C6F8CC-ABC6-4AB8-A902-F860F8820326}"/>
              </a:ext>
            </a:extLst>
          </p:cNvPr>
          <p:cNvCxnSpPr>
            <a:cxnSpLocks/>
          </p:cNvCxnSpPr>
          <p:nvPr/>
        </p:nvCxnSpPr>
        <p:spPr>
          <a:xfrm>
            <a:off x="3733101" y="1006679"/>
            <a:ext cx="6666943" cy="2218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C774A95-C235-47F2-9AE5-EE11F1DE01AC}"/>
              </a:ext>
            </a:extLst>
          </p:cNvPr>
          <p:cNvPicPr>
            <a:picLocks noChangeAspect="1"/>
          </p:cNvPicPr>
          <p:nvPr/>
        </p:nvPicPr>
        <p:blipFill rotWithShape="1">
          <a:blip r:embed="rId3"/>
          <a:srcRect l="-1" t="9085" r="64808" b="38315"/>
          <a:stretch/>
        </p:blipFill>
        <p:spPr>
          <a:xfrm>
            <a:off x="592853" y="2160396"/>
            <a:ext cx="4290646" cy="3607358"/>
          </a:xfrm>
          <a:prstGeom prst="rect">
            <a:avLst/>
          </a:prstGeom>
        </p:spPr>
      </p:pic>
      <p:cxnSp>
        <p:nvCxnSpPr>
          <p:cNvPr id="10" name="Straight Arrow Connector 9">
            <a:extLst>
              <a:ext uri="{FF2B5EF4-FFF2-40B4-BE49-F238E27FC236}">
                <a16:creationId xmlns:a16="http://schemas.microsoft.com/office/drawing/2014/main" id="{82A5A2A0-6B38-41EE-86AA-2E72B6DB8A4C}"/>
              </a:ext>
            </a:extLst>
          </p:cNvPr>
          <p:cNvCxnSpPr>
            <a:cxnSpLocks/>
          </p:cNvCxnSpPr>
          <p:nvPr/>
        </p:nvCxnSpPr>
        <p:spPr>
          <a:xfrm flipH="1">
            <a:off x="2110154" y="1290934"/>
            <a:ext cx="4923692" cy="3301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342D2B-B1BD-4186-8FB7-776F0FB4E617}"/>
              </a:ext>
            </a:extLst>
          </p:cNvPr>
          <p:cNvCxnSpPr>
            <a:cxnSpLocks/>
          </p:cNvCxnSpPr>
          <p:nvPr/>
        </p:nvCxnSpPr>
        <p:spPr>
          <a:xfrm flipH="1">
            <a:off x="1899141" y="1290934"/>
            <a:ext cx="2984358" cy="24068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FC0A358-8FBF-4514-B859-1FC4E8BFF0A5}"/>
              </a:ext>
            </a:extLst>
          </p:cNvPr>
          <p:cNvCxnSpPr/>
          <p:nvPr/>
        </p:nvCxnSpPr>
        <p:spPr>
          <a:xfrm>
            <a:off x="6493079" y="738231"/>
            <a:ext cx="3246539" cy="1921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60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DD0CDC14-C898-4F28-936C-4E890A38DDC3}"/>
              </a:ext>
            </a:extLst>
          </p:cNvPr>
          <p:cNvSpPr txBox="1"/>
          <p:nvPr/>
        </p:nvSpPr>
        <p:spPr>
          <a:xfrm>
            <a:off x="797091" y="25998"/>
            <a:ext cx="11066045" cy="5170646"/>
          </a:xfrm>
          <a:prstGeom prst="rect">
            <a:avLst/>
          </a:prstGeom>
          <a:noFill/>
        </p:spPr>
        <p:txBody>
          <a:bodyPr wrap="square">
            <a:spAutoFit/>
          </a:bodyPr>
          <a:lstStyle/>
          <a:p>
            <a:pPr algn="ctr"/>
            <a:r>
              <a:rPr lang="en-US" sz="2400" b="1" i="0" dirty="0">
                <a:solidFill>
                  <a:srgbClr val="333333"/>
                </a:solidFill>
                <a:effectLst/>
                <a:latin typeface="Benton Sans Book"/>
              </a:rPr>
              <a:t>Finishing touches</a:t>
            </a:r>
          </a:p>
          <a:p>
            <a:pPr algn="l"/>
            <a:r>
              <a:rPr lang="en-US" b="0" i="0" dirty="0">
                <a:solidFill>
                  <a:srgbClr val="333333"/>
                </a:solidFill>
                <a:effectLst/>
                <a:latin typeface="Merriweather"/>
              </a:rPr>
              <a:t>On this story point, which focuses on data from 2020, you want to describe your findings. A caption simply won't do.</a:t>
            </a:r>
          </a:p>
          <a:p>
            <a:pPr algn="l">
              <a:buFont typeface="+mj-lt"/>
              <a:buAutoNum type="arabicPeriod"/>
            </a:pPr>
            <a:r>
              <a:rPr lang="en-US" b="0" i="0" dirty="0">
                <a:solidFill>
                  <a:srgbClr val="333333"/>
                </a:solidFill>
                <a:effectLst/>
                <a:latin typeface="Merriweather"/>
              </a:rPr>
              <a:t>In the left-hand pane, select </a:t>
            </a:r>
            <a:r>
              <a:rPr lang="en-US" b="1" i="0" dirty="0">
                <a:solidFill>
                  <a:srgbClr val="333333"/>
                </a:solidFill>
                <a:effectLst/>
                <a:latin typeface="Merriweather"/>
              </a:rPr>
              <a:t>Drag to add text</a:t>
            </a:r>
            <a:r>
              <a:rPr lang="en-US" b="0" i="0" dirty="0">
                <a:solidFill>
                  <a:srgbClr val="333333"/>
                </a:solidFill>
                <a:effectLst/>
                <a:latin typeface="Merriweather"/>
              </a:rPr>
              <a:t> and drag it onto your view.</a:t>
            </a:r>
          </a:p>
          <a:p>
            <a:pPr algn="l">
              <a:buFont typeface="+mj-lt"/>
              <a:buAutoNum type="arabicPeriod"/>
            </a:pPr>
            <a:endParaRPr lang="en-US" dirty="0">
              <a:solidFill>
                <a:srgbClr val="333333"/>
              </a:solidFill>
              <a:latin typeface="Merriweather"/>
            </a:endParaRPr>
          </a:p>
          <a:p>
            <a:pPr algn="l">
              <a:buFont typeface="+mj-lt"/>
              <a:buAutoNum type="arabicPeriod"/>
            </a:pPr>
            <a:endParaRPr lang="en-US" b="0" i="0" dirty="0">
              <a:solidFill>
                <a:srgbClr val="333333"/>
              </a:solidFill>
              <a:effectLst/>
              <a:latin typeface="Merriweather"/>
            </a:endParaRPr>
          </a:p>
          <a:p>
            <a:pPr algn="l"/>
            <a:endParaRPr lang="en-US" dirty="0">
              <a:solidFill>
                <a:srgbClr val="333333"/>
              </a:solidFill>
              <a:latin typeface="Merriweather"/>
            </a:endParaRPr>
          </a:p>
          <a:p>
            <a:pPr algn="l"/>
            <a:endParaRPr lang="en-US" b="0" i="0" dirty="0">
              <a:solidFill>
                <a:srgbClr val="333333"/>
              </a:solidFill>
              <a:effectLst/>
              <a:latin typeface="Merriweather"/>
            </a:endParaRPr>
          </a:p>
          <a:p>
            <a:pPr algn="l"/>
            <a:endParaRPr lang="en-US" dirty="0">
              <a:solidFill>
                <a:srgbClr val="333333"/>
              </a:solidFill>
              <a:latin typeface="Merriweather"/>
            </a:endParaRPr>
          </a:p>
          <a:p>
            <a:pPr algn="l">
              <a:buFont typeface="+mj-lt"/>
              <a:buAutoNum type="arabicPeriod"/>
            </a:pPr>
            <a:endParaRPr lang="en-US" b="0" i="0" dirty="0">
              <a:solidFill>
                <a:srgbClr val="333333"/>
              </a:solidFill>
              <a:effectLst/>
              <a:latin typeface="Merriweather"/>
            </a:endParaRPr>
          </a:p>
          <a:p>
            <a:pPr algn="l">
              <a:buFont typeface="+mj-lt"/>
              <a:buAutoNum type="arabicPeriod"/>
            </a:pPr>
            <a:endParaRPr lang="en-US" dirty="0">
              <a:solidFill>
                <a:srgbClr val="333333"/>
              </a:solidFill>
              <a:latin typeface="Merriweather"/>
            </a:endParaRPr>
          </a:p>
          <a:p>
            <a:pPr algn="l">
              <a:buFont typeface="+mj-lt"/>
              <a:buAutoNum type="arabicPeriod"/>
            </a:pPr>
            <a:endParaRPr lang="en-US" b="0" i="0" dirty="0">
              <a:solidFill>
                <a:srgbClr val="333333"/>
              </a:solidFill>
              <a:effectLst/>
              <a:latin typeface="Merriweather"/>
            </a:endParaRPr>
          </a:p>
          <a:p>
            <a:pPr algn="l">
              <a:buFont typeface="+mj-lt"/>
              <a:buAutoNum type="arabicPeriod"/>
            </a:pPr>
            <a:endParaRPr lang="en-US" b="0" i="0" dirty="0">
              <a:solidFill>
                <a:srgbClr val="333333"/>
              </a:solidFill>
              <a:effectLst/>
              <a:latin typeface="Merriweather"/>
            </a:endParaRPr>
          </a:p>
          <a:p>
            <a:pPr algn="l">
              <a:buFont typeface="+mj-lt"/>
              <a:buAutoNum type="arabicPeriod"/>
            </a:pPr>
            <a:endParaRPr lang="en-US" dirty="0">
              <a:solidFill>
                <a:srgbClr val="333333"/>
              </a:solidFill>
              <a:latin typeface="Merriweather"/>
            </a:endParaRPr>
          </a:p>
          <a:p>
            <a:pPr algn="l">
              <a:buFont typeface="+mj-lt"/>
              <a:buAutoNum type="arabicPeriod"/>
            </a:pPr>
            <a:endParaRPr lang="en-US" b="0" i="0" dirty="0">
              <a:solidFill>
                <a:srgbClr val="333333"/>
              </a:solidFill>
              <a:effectLst/>
              <a:latin typeface="Merriweather"/>
            </a:endParaRPr>
          </a:p>
          <a:p>
            <a:pPr algn="l">
              <a:buFont typeface="+mj-lt"/>
              <a:buAutoNum type="arabicPeriod"/>
            </a:pPr>
            <a:endParaRPr lang="en-US" dirty="0">
              <a:solidFill>
                <a:srgbClr val="333333"/>
              </a:solidFill>
              <a:latin typeface="Merriweather"/>
            </a:endParaRPr>
          </a:p>
          <a:p>
            <a:pPr algn="l">
              <a:buFont typeface="+mj-lt"/>
              <a:buAutoNum type="arabicPeriod"/>
            </a:pPr>
            <a:endParaRPr lang="en-US" b="0" i="0" dirty="0">
              <a:solidFill>
                <a:srgbClr val="333333"/>
              </a:solidFill>
              <a:effectLst/>
              <a:latin typeface="Merriweather"/>
            </a:endParaRPr>
          </a:p>
          <a:p>
            <a:pPr algn="l">
              <a:buFont typeface="+mj-lt"/>
              <a:buAutoNum type="arabicPeriod" startAt="2"/>
            </a:pPr>
            <a:r>
              <a:rPr lang="en-US" b="0" i="0" dirty="0">
                <a:solidFill>
                  <a:srgbClr val="333333"/>
                </a:solidFill>
                <a:effectLst/>
                <a:latin typeface="Merriweather"/>
              </a:rPr>
              <a:t>Enter a description for your dashboard that emphasizes the poor performance of machines in North Carolina, for example, "Introducing machines to the NC market in 2020 resulted in losing a significant amount of money."</a:t>
            </a:r>
          </a:p>
        </p:txBody>
      </p:sp>
      <p:pic>
        <p:nvPicPr>
          <p:cNvPr id="10" name="Picture 9">
            <a:extLst>
              <a:ext uri="{FF2B5EF4-FFF2-40B4-BE49-F238E27FC236}">
                <a16:creationId xmlns:a16="http://schemas.microsoft.com/office/drawing/2014/main" id="{695189E3-A9E7-4164-9A24-01F81B503245}"/>
              </a:ext>
            </a:extLst>
          </p:cNvPr>
          <p:cNvPicPr>
            <a:picLocks noChangeAspect="1"/>
          </p:cNvPicPr>
          <p:nvPr/>
        </p:nvPicPr>
        <p:blipFill>
          <a:blip r:embed="rId2"/>
          <a:stretch>
            <a:fillRect/>
          </a:stretch>
        </p:blipFill>
        <p:spPr>
          <a:xfrm>
            <a:off x="3281163" y="1309338"/>
            <a:ext cx="4439605" cy="3392905"/>
          </a:xfrm>
          <a:prstGeom prst="rect">
            <a:avLst/>
          </a:prstGeom>
        </p:spPr>
      </p:pic>
      <p:cxnSp>
        <p:nvCxnSpPr>
          <p:cNvPr id="12" name="Straight Arrow Connector 11">
            <a:extLst>
              <a:ext uri="{FF2B5EF4-FFF2-40B4-BE49-F238E27FC236}">
                <a16:creationId xmlns:a16="http://schemas.microsoft.com/office/drawing/2014/main" id="{26DCEE40-88F9-4A5A-B5C7-0BD7A4231EBD}"/>
              </a:ext>
            </a:extLst>
          </p:cNvPr>
          <p:cNvCxnSpPr>
            <a:cxnSpLocks/>
          </p:cNvCxnSpPr>
          <p:nvPr/>
        </p:nvCxnSpPr>
        <p:spPr>
          <a:xfrm flipV="1">
            <a:off x="4003373" y="2435597"/>
            <a:ext cx="931794" cy="1140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571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74EDC7F7-77A9-458A-A79D-CCAA7665D447}"/>
              </a:ext>
            </a:extLst>
          </p:cNvPr>
          <p:cNvPicPr>
            <a:picLocks noChangeAspect="1"/>
          </p:cNvPicPr>
          <p:nvPr/>
        </p:nvPicPr>
        <p:blipFill rotWithShape="1">
          <a:blip r:embed="rId2"/>
          <a:srcRect r="19973" b="6666"/>
          <a:stretch/>
        </p:blipFill>
        <p:spPr>
          <a:xfrm>
            <a:off x="1320221" y="591942"/>
            <a:ext cx="9551557" cy="6266058"/>
          </a:xfrm>
          <a:prstGeom prst="rect">
            <a:avLst/>
          </a:prstGeom>
        </p:spPr>
      </p:pic>
      <p:sp>
        <p:nvSpPr>
          <p:cNvPr id="6" name="TextBox 5">
            <a:extLst>
              <a:ext uri="{FF2B5EF4-FFF2-40B4-BE49-F238E27FC236}">
                <a16:creationId xmlns:a16="http://schemas.microsoft.com/office/drawing/2014/main" id="{41AC20AE-BBD5-493B-A169-5DFED87D6B4D}"/>
              </a:ext>
            </a:extLst>
          </p:cNvPr>
          <p:cNvSpPr txBox="1"/>
          <p:nvPr/>
        </p:nvSpPr>
        <p:spPr>
          <a:xfrm>
            <a:off x="685799" y="25998"/>
            <a:ext cx="10608547" cy="646331"/>
          </a:xfrm>
          <a:prstGeom prst="rect">
            <a:avLst/>
          </a:prstGeom>
          <a:noFill/>
        </p:spPr>
        <p:txBody>
          <a:bodyPr wrap="square">
            <a:spAutoFit/>
          </a:bodyPr>
          <a:lstStyle/>
          <a:p>
            <a:pPr algn="l"/>
            <a:r>
              <a:rPr lang="en-US" b="0" i="0" dirty="0">
                <a:solidFill>
                  <a:srgbClr val="333333"/>
                </a:solidFill>
                <a:effectLst/>
                <a:latin typeface="Merriweather"/>
              </a:rPr>
              <a:t>For dramatic effect, you'll probably hover over Machines on the Sales in the South bar chart while presenting to show a useful tooltip: the loss of nearly $4,000.</a:t>
            </a:r>
          </a:p>
        </p:txBody>
      </p:sp>
      <p:cxnSp>
        <p:nvCxnSpPr>
          <p:cNvPr id="8" name="Straight Arrow Connector 7">
            <a:extLst>
              <a:ext uri="{FF2B5EF4-FFF2-40B4-BE49-F238E27FC236}">
                <a16:creationId xmlns:a16="http://schemas.microsoft.com/office/drawing/2014/main" id="{AC950A49-0211-4BCC-97E2-73366C125877}"/>
              </a:ext>
            </a:extLst>
          </p:cNvPr>
          <p:cNvCxnSpPr/>
          <p:nvPr/>
        </p:nvCxnSpPr>
        <p:spPr>
          <a:xfrm>
            <a:off x="5124659" y="349163"/>
            <a:ext cx="3768132" cy="4534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791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F18CE29E-B22C-4BA3-882B-1783878E3360}"/>
              </a:ext>
            </a:extLst>
          </p:cNvPr>
          <p:cNvSpPr txBox="1"/>
          <p:nvPr/>
        </p:nvSpPr>
        <p:spPr>
          <a:xfrm>
            <a:off x="1198266" y="226053"/>
            <a:ext cx="6094324" cy="1200329"/>
          </a:xfrm>
          <a:prstGeom prst="rect">
            <a:avLst/>
          </a:prstGeom>
          <a:noFill/>
        </p:spPr>
        <p:txBody>
          <a:bodyPr wrap="square">
            <a:spAutoFit/>
          </a:bodyPr>
          <a:lstStyle/>
          <a:p>
            <a:pPr algn="l"/>
            <a:r>
              <a:rPr lang="en-US" b="0" i="0" dirty="0">
                <a:solidFill>
                  <a:srgbClr val="333333"/>
                </a:solidFill>
                <a:effectLst/>
                <a:latin typeface="Merriweather"/>
              </a:rPr>
              <a:t>And now, for the final slide, you drill down into the details.</a:t>
            </a:r>
          </a:p>
          <a:p>
            <a:pPr algn="l"/>
            <a:r>
              <a:rPr lang="en-US" dirty="0">
                <a:solidFill>
                  <a:srgbClr val="333333"/>
                </a:solidFill>
                <a:latin typeface="Merriweather"/>
              </a:rPr>
              <a:t>3</a:t>
            </a:r>
            <a:r>
              <a:rPr lang="en-US" b="0" i="0" dirty="0">
                <a:solidFill>
                  <a:srgbClr val="333333"/>
                </a:solidFill>
                <a:effectLst/>
                <a:latin typeface="Merriweather"/>
              </a:rPr>
              <a:t>. In the Story pane, click </a:t>
            </a:r>
            <a:r>
              <a:rPr lang="en-US" b="1" i="0" dirty="0">
                <a:solidFill>
                  <a:srgbClr val="333333"/>
                </a:solidFill>
                <a:effectLst/>
                <a:latin typeface="Merriweather"/>
              </a:rPr>
              <a:t>Blank</a:t>
            </a:r>
            <a:r>
              <a:rPr lang="en-US" b="0" i="0" dirty="0">
                <a:solidFill>
                  <a:srgbClr val="333333"/>
                </a:solidFill>
                <a:effectLst/>
                <a:latin typeface="Merriweather"/>
              </a:rPr>
              <a:t>.</a:t>
            </a:r>
          </a:p>
          <a:p>
            <a:pPr algn="l"/>
            <a:r>
              <a:rPr lang="en-US" b="0" i="0" dirty="0">
                <a:solidFill>
                  <a:srgbClr val="333333"/>
                </a:solidFill>
                <a:effectLst/>
                <a:latin typeface="Merriweather"/>
              </a:rPr>
              <a:t>4. From the Story pane, drag </a:t>
            </a:r>
            <a:r>
              <a:rPr lang="en-US" b="1" i="0" dirty="0">
                <a:solidFill>
                  <a:srgbClr val="333333"/>
                </a:solidFill>
                <a:effectLst/>
                <a:latin typeface="Merriweather"/>
              </a:rPr>
              <a:t>Negative Profit Bar Chart</a:t>
            </a:r>
            <a:r>
              <a:rPr lang="en-US" b="0" i="0" dirty="0">
                <a:solidFill>
                  <a:srgbClr val="333333"/>
                </a:solidFill>
                <a:effectLst/>
                <a:latin typeface="Merriweather"/>
              </a:rPr>
              <a:t> to the view.</a:t>
            </a:r>
          </a:p>
        </p:txBody>
      </p:sp>
      <p:pic>
        <p:nvPicPr>
          <p:cNvPr id="6" name="Picture 5">
            <a:extLst>
              <a:ext uri="{FF2B5EF4-FFF2-40B4-BE49-F238E27FC236}">
                <a16:creationId xmlns:a16="http://schemas.microsoft.com/office/drawing/2014/main" id="{832868BF-5AF7-4B6C-9A42-751DDC994C1F}"/>
              </a:ext>
            </a:extLst>
          </p:cNvPr>
          <p:cNvPicPr>
            <a:picLocks noChangeAspect="1"/>
          </p:cNvPicPr>
          <p:nvPr/>
        </p:nvPicPr>
        <p:blipFill rotWithShape="1">
          <a:blip r:embed="rId2"/>
          <a:srcRect r="65384" b="63370"/>
          <a:stretch/>
        </p:blipFill>
        <p:spPr>
          <a:xfrm>
            <a:off x="7516770" y="226053"/>
            <a:ext cx="3827819" cy="2278464"/>
          </a:xfrm>
          <a:prstGeom prst="rect">
            <a:avLst/>
          </a:prstGeom>
        </p:spPr>
      </p:pic>
      <p:cxnSp>
        <p:nvCxnSpPr>
          <p:cNvPr id="8" name="Straight Arrow Connector 7">
            <a:extLst>
              <a:ext uri="{FF2B5EF4-FFF2-40B4-BE49-F238E27FC236}">
                <a16:creationId xmlns:a16="http://schemas.microsoft.com/office/drawing/2014/main" id="{D44028B8-29A5-492D-93E6-2BBB206A5D31}"/>
              </a:ext>
            </a:extLst>
          </p:cNvPr>
          <p:cNvCxnSpPr>
            <a:cxnSpLocks/>
          </p:cNvCxnSpPr>
          <p:nvPr/>
        </p:nvCxnSpPr>
        <p:spPr>
          <a:xfrm>
            <a:off x="4245428" y="733530"/>
            <a:ext cx="3552093" cy="692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BE6A76-C2C2-48A9-9225-E4A20DC89366}"/>
              </a:ext>
            </a:extLst>
          </p:cNvPr>
          <p:cNvPicPr>
            <a:picLocks noChangeAspect="1"/>
          </p:cNvPicPr>
          <p:nvPr/>
        </p:nvPicPr>
        <p:blipFill rotWithShape="1">
          <a:blip r:embed="rId3"/>
          <a:srcRect t="6418" r="28461" b="10696"/>
          <a:stretch/>
        </p:blipFill>
        <p:spPr>
          <a:xfrm>
            <a:off x="108624" y="1933859"/>
            <a:ext cx="7408147" cy="4828066"/>
          </a:xfrm>
          <a:prstGeom prst="rect">
            <a:avLst/>
          </a:prstGeom>
        </p:spPr>
      </p:pic>
      <p:cxnSp>
        <p:nvCxnSpPr>
          <p:cNvPr id="13" name="Straight Arrow Connector 12">
            <a:extLst>
              <a:ext uri="{FF2B5EF4-FFF2-40B4-BE49-F238E27FC236}">
                <a16:creationId xmlns:a16="http://schemas.microsoft.com/office/drawing/2014/main" id="{CC98535E-AF1D-42B6-A8B6-FDB1D277D233}"/>
              </a:ext>
            </a:extLst>
          </p:cNvPr>
          <p:cNvCxnSpPr/>
          <p:nvPr/>
        </p:nvCxnSpPr>
        <p:spPr>
          <a:xfrm flipV="1">
            <a:off x="1446963" y="3336053"/>
            <a:ext cx="1517301" cy="92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308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8961878-8162-410F-862E-45CC50F75177}"/>
              </a:ext>
            </a:extLst>
          </p:cNvPr>
          <p:cNvSpPr txBox="1"/>
          <p:nvPr/>
        </p:nvSpPr>
        <p:spPr>
          <a:xfrm>
            <a:off x="695848" y="226053"/>
            <a:ext cx="11191351" cy="646331"/>
          </a:xfrm>
          <a:prstGeom prst="rect">
            <a:avLst/>
          </a:prstGeom>
          <a:noFill/>
        </p:spPr>
        <p:txBody>
          <a:bodyPr wrap="square">
            <a:spAutoFit/>
          </a:bodyPr>
          <a:lstStyle/>
          <a:p>
            <a:pPr algn="l"/>
            <a:r>
              <a:rPr lang="en-US" b="0" i="0" dirty="0">
                <a:solidFill>
                  <a:srgbClr val="333333"/>
                </a:solidFill>
                <a:effectLst/>
                <a:latin typeface="Merriweather"/>
              </a:rPr>
              <a:t>5. In the </a:t>
            </a:r>
            <a:r>
              <a:rPr lang="en-US" b="1" i="0" dirty="0">
                <a:solidFill>
                  <a:srgbClr val="333333"/>
                </a:solidFill>
                <a:effectLst/>
                <a:latin typeface="Merriweather"/>
              </a:rPr>
              <a:t>Year of Order Date</a:t>
            </a:r>
            <a:r>
              <a:rPr lang="en-US" b="0" i="0" dirty="0">
                <a:solidFill>
                  <a:srgbClr val="333333"/>
                </a:solidFill>
                <a:effectLst/>
                <a:latin typeface="Merriweather"/>
              </a:rPr>
              <a:t> filter card, narrow the view down to </a:t>
            </a:r>
            <a:r>
              <a:rPr lang="en-US" b="1" i="0" dirty="0">
                <a:solidFill>
                  <a:srgbClr val="333333"/>
                </a:solidFill>
                <a:effectLst/>
                <a:latin typeface="Merriweather"/>
              </a:rPr>
              <a:t>2020 </a:t>
            </a:r>
            <a:r>
              <a:rPr lang="en-US" b="0" i="0" dirty="0">
                <a:solidFill>
                  <a:srgbClr val="333333"/>
                </a:solidFill>
                <a:effectLst/>
                <a:latin typeface="Merriweather"/>
              </a:rPr>
              <a:t>only.</a:t>
            </a:r>
          </a:p>
          <a:p>
            <a:pPr algn="l"/>
            <a:r>
              <a:rPr lang="en-US" b="0" i="0" dirty="0">
                <a:solidFill>
                  <a:srgbClr val="333333"/>
                </a:solidFill>
                <a:effectLst/>
                <a:latin typeface="Merriweather"/>
              </a:rPr>
              <a:t>You can now easily see that the loss of machine profits was solely from Burlington, NC.</a:t>
            </a:r>
          </a:p>
        </p:txBody>
      </p:sp>
      <p:pic>
        <p:nvPicPr>
          <p:cNvPr id="6" name="Picture 5">
            <a:extLst>
              <a:ext uri="{FF2B5EF4-FFF2-40B4-BE49-F238E27FC236}">
                <a16:creationId xmlns:a16="http://schemas.microsoft.com/office/drawing/2014/main" id="{CDCC7DAF-2A8E-4EB5-8B4D-A354D50033C7}"/>
              </a:ext>
            </a:extLst>
          </p:cNvPr>
          <p:cNvPicPr>
            <a:picLocks noChangeAspect="1"/>
          </p:cNvPicPr>
          <p:nvPr/>
        </p:nvPicPr>
        <p:blipFill rotWithShape="1">
          <a:blip r:embed="rId2"/>
          <a:srcRect r="28049" b="6520"/>
          <a:stretch/>
        </p:blipFill>
        <p:spPr>
          <a:xfrm>
            <a:off x="2001297" y="872384"/>
            <a:ext cx="8189406" cy="5984926"/>
          </a:xfrm>
          <a:prstGeom prst="rect">
            <a:avLst/>
          </a:prstGeom>
        </p:spPr>
      </p:pic>
      <p:cxnSp>
        <p:nvCxnSpPr>
          <p:cNvPr id="8" name="Straight Arrow Connector 7">
            <a:extLst>
              <a:ext uri="{FF2B5EF4-FFF2-40B4-BE49-F238E27FC236}">
                <a16:creationId xmlns:a16="http://schemas.microsoft.com/office/drawing/2014/main" id="{F7084161-5D3C-4876-90FA-ED5243BCA142}"/>
              </a:ext>
            </a:extLst>
          </p:cNvPr>
          <p:cNvCxnSpPr/>
          <p:nvPr/>
        </p:nvCxnSpPr>
        <p:spPr>
          <a:xfrm>
            <a:off x="7023798" y="549218"/>
            <a:ext cx="1959428" cy="2214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65C88F-4CAE-4010-85BA-188BDD807D1F}"/>
              </a:ext>
            </a:extLst>
          </p:cNvPr>
          <p:cNvCxnSpPr/>
          <p:nvPr/>
        </p:nvCxnSpPr>
        <p:spPr>
          <a:xfrm flipH="1">
            <a:off x="5647174" y="783771"/>
            <a:ext cx="2180492" cy="284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98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CD960FD7-47F1-4584-B3E2-9D597C247C71}"/>
              </a:ext>
            </a:extLst>
          </p:cNvPr>
          <p:cNvSpPr txBox="1"/>
          <p:nvPr/>
        </p:nvSpPr>
        <p:spPr>
          <a:xfrm>
            <a:off x="1140177" y="226053"/>
            <a:ext cx="10374489" cy="369332"/>
          </a:xfrm>
          <a:prstGeom prst="rect">
            <a:avLst/>
          </a:prstGeom>
          <a:noFill/>
        </p:spPr>
        <p:txBody>
          <a:bodyPr wrap="square">
            <a:spAutoFit/>
          </a:bodyPr>
          <a:lstStyle/>
          <a:p>
            <a:r>
              <a:rPr lang="en-US" b="0" i="0" dirty="0">
                <a:solidFill>
                  <a:srgbClr val="333333"/>
                </a:solidFill>
                <a:effectLst/>
                <a:latin typeface="Merriweather"/>
              </a:rPr>
              <a:t>6. In the view, right-click the Machines in </a:t>
            </a:r>
            <a:r>
              <a:rPr lang="en-US" b="1" i="0" dirty="0">
                <a:solidFill>
                  <a:srgbClr val="333333"/>
                </a:solidFill>
                <a:effectLst/>
                <a:latin typeface="Merriweather"/>
              </a:rPr>
              <a:t>Burlington</a:t>
            </a:r>
            <a:r>
              <a:rPr lang="en-US" b="0" i="0" dirty="0">
                <a:solidFill>
                  <a:srgbClr val="333333"/>
                </a:solidFill>
                <a:effectLst/>
                <a:latin typeface="Merriweather"/>
              </a:rPr>
              <a:t> mark (the bar) and select </a:t>
            </a:r>
            <a:r>
              <a:rPr lang="en-US" b="1" i="0" dirty="0">
                <a:solidFill>
                  <a:srgbClr val="333333"/>
                </a:solidFill>
                <a:effectLst/>
                <a:latin typeface="Merriweather"/>
              </a:rPr>
              <a:t>Annotate</a:t>
            </a:r>
            <a:r>
              <a:rPr lang="en-US" b="0" i="0" dirty="0">
                <a:solidFill>
                  <a:srgbClr val="333333"/>
                </a:solidFill>
                <a:effectLst/>
                <a:latin typeface="Merriweather"/>
              </a:rPr>
              <a:t> &gt; </a:t>
            </a:r>
            <a:r>
              <a:rPr lang="en-US" b="1" i="0" dirty="0">
                <a:solidFill>
                  <a:srgbClr val="333333"/>
                </a:solidFill>
                <a:effectLst/>
                <a:latin typeface="Merriweather"/>
              </a:rPr>
              <a:t>Mark</a:t>
            </a:r>
            <a:r>
              <a:rPr lang="en-US" b="0" i="0" dirty="0">
                <a:solidFill>
                  <a:srgbClr val="333333"/>
                </a:solidFill>
                <a:effectLst/>
                <a:latin typeface="Merriweather"/>
              </a:rPr>
              <a:t>.</a:t>
            </a:r>
            <a:endParaRPr lang="en-US" dirty="0"/>
          </a:p>
        </p:txBody>
      </p:sp>
      <p:pic>
        <p:nvPicPr>
          <p:cNvPr id="6" name="Picture 5">
            <a:extLst>
              <a:ext uri="{FF2B5EF4-FFF2-40B4-BE49-F238E27FC236}">
                <a16:creationId xmlns:a16="http://schemas.microsoft.com/office/drawing/2014/main" id="{345D7ECA-1A75-4896-A892-BE2D79AAAFAE}"/>
              </a:ext>
            </a:extLst>
          </p:cNvPr>
          <p:cNvPicPr>
            <a:picLocks noChangeAspect="1"/>
          </p:cNvPicPr>
          <p:nvPr/>
        </p:nvPicPr>
        <p:blipFill rotWithShape="1">
          <a:blip r:embed="rId2"/>
          <a:srcRect l="312" t="4568" r="30278" b="4856"/>
          <a:stretch/>
        </p:blipFill>
        <p:spPr>
          <a:xfrm>
            <a:off x="1784412" y="964717"/>
            <a:ext cx="7720832" cy="5667230"/>
          </a:xfrm>
          <a:prstGeom prst="rect">
            <a:avLst/>
          </a:prstGeom>
        </p:spPr>
      </p:pic>
      <p:cxnSp>
        <p:nvCxnSpPr>
          <p:cNvPr id="8" name="Straight Arrow Connector 7">
            <a:extLst>
              <a:ext uri="{FF2B5EF4-FFF2-40B4-BE49-F238E27FC236}">
                <a16:creationId xmlns:a16="http://schemas.microsoft.com/office/drawing/2014/main" id="{EC253E27-D2D9-48F2-B5BA-8C25094FC937}"/>
              </a:ext>
            </a:extLst>
          </p:cNvPr>
          <p:cNvCxnSpPr>
            <a:cxnSpLocks/>
          </p:cNvCxnSpPr>
          <p:nvPr/>
        </p:nvCxnSpPr>
        <p:spPr>
          <a:xfrm flipH="1">
            <a:off x="6818489" y="595385"/>
            <a:ext cx="406400" cy="32428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6C40A62-DC6D-4840-9DB9-9FA99830E07E}"/>
              </a:ext>
            </a:extLst>
          </p:cNvPr>
          <p:cNvCxnSpPr>
            <a:cxnSpLocks/>
          </p:cNvCxnSpPr>
          <p:nvPr/>
        </p:nvCxnSpPr>
        <p:spPr>
          <a:xfrm flipH="1">
            <a:off x="8556979" y="595385"/>
            <a:ext cx="1241777" cy="3987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28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079C51B4-B8A6-4779-ABA1-E124D24FD2EE}"/>
              </a:ext>
            </a:extLst>
          </p:cNvPr>
          <p:cNvPicPr>
            <a:picLocks noChangeAspect="1"/>
          </p:cNvPicPr>
          <p:nvPr/>
        </p:nvPicPr>
        <p:blipFill>
          <a:blip r:embed="rId2"/>
          <a:stretch>
            <a:fillRect/>
          </a:stretch>
        </p:blipFill>
        <p:spPr>
          <a:xfrm>
            <a:off x="1490132" y="1530173"/>
            <a:ext cx="3694289" cy="2288383"/>
          </a:xfrm>
          <a:prstGeom prst="rect">
            <a:avLst/>
          </a:prstGeom>
        </p:spPr>
      </p:pic>
      <p:sp>
        <p:nvSpPr>
          <p:cNvPr id="6" name="TextBox 5">
            <a:extLst>
              <a:ext uri="{FF2B5EF4-FFF2-40B4-BE49-F238E27FC236}">
                <a16:creationId xmlns:a16="http://schemas.microsoft.com/office/drawing/2014/main" id="{BB6FAE24-6FE9-469F-B337-E4CC9B20A685}"/>
              </a:ext>
            </a:extLst>
          </p:cNvPr>
          <p:cNvSpPr txBox="1"/>
          <p:nvPr/>
        </p:nvSpPr>
        <p:spPr>
          <a:xfrm>
            <a:off x="1038578" y="426108"/>
            <a:ext cx="10543822" cy="646331"/>
          </a:xfrm>
          <a:prstGeom prst="rect">
            <a:avLst/>
          </a:prstGeom>
          <a:noFill/>
        </p:spPr>
        <p:txBody>
          <a:bodyPr wrap="square">
            <a:spAutoFit/>
          </a:bodyPr>
          <a:lstStyle/>
          <a:p>
            <a:pPr algn="l">
              <a:buFont typeface="+mj-lt"/>
              <a:buAutoNum type="arabicPeriod" startAt="7"/>
            </a:pPr>
            <a:r>
              <a:rPr lang="en-US" b="0" i="0" dirty="0">
                <a:solidFill>
                  <a:srgbClr val="333333"/>
                </a:solidFill>
                <a:effectLst/>
                <a:latin typeface="Merriweather"/>
              </a:rPr>
              <a:t>In the Edit Annotation dialog box that appears, delete the filler text and type: "Machines in Burlington lost nearly $4,000 in 2020."</a:t>
            </a:r>
          </a:p>
        </p:txBody>
      </p:sp>
      <p:pic>
        <p:nvPicPr>
          <p:cNvPr id="10" name="Picture 9">
            <a:extLst>
              <a:ext uri="{FF2B5EF4-FFF2-40B4-BE49-F238E27FC236}">
                <a16:creationId xmlns:a16="http://schemas.microsoft.com/office/drawing/2014/main" id="{6A75DB6E-1FFD-4822-9262-F77B4D633B10}"/>
              </a:ext>
            </a:extLst>
          </p:cNvPr>
          <p:cNvPicPr>
            <a:picLocks noChangeAspect="1"/>
          </p:cNvPicPr>
          <p:nvPr/>
        </p:nvPicPr>
        <p:blipFill>
          <a:blip r:embed="rId3"/>
          <a:stretch>
            <a:fillRect/>
          </a:stretch>
        </p:blipFill>
        <p:spPr>
          <a:xfrm>
            <a:off x="6197600" y="1532995"/>
            <a:ext cx="4227487" cy="2413007"/>
          </a:xfrm>
          <a:prstGeom prst="rect">
            <a:avLst/>
          </a:prstGeom>
        </p:spPr>
      </p:pic>
      <p:cxnSp>
        <p:nvCxnSpPr>
          <p:cNvPr id="11" name="Straight Arrow Connector 10">
            <a:extLst>
              <a:ext uri="{FF2B5EF4-FFF2-40B4-BE49-F238E27FC236}">
                <a16:creationId xmlns:a16="http://schemas.microsoft.com/office/drawing/2014/main" id="{80C03725-31DC-4C76-B959-3951F9EDEFEF}"/>
              </a:ext>
            </a:extLst>
          </p:cNvPr>
          <p:cNvCxnSpPr>
            <a:cxnSpLocks/>
          </p:cNvCxnSpPr>
          <p:nvPr/>
        </p:nvCxnSpPr>
        <p:spPr>
          <a:xfrm flipH="1">
            <a:off x="4255911" y="711200"/>
            <a:ext cx="1840089" cy="2020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3F52AC-B077-4741-975C-0419F5106C57}"/>
              </a:ext>
            </a:extLst>
          </p:cNvPr>
          <p:cNvCxnSpPr/>
          <p:nvPr/>
        </p:nvCxnSpPr>
        <p:spPr>
          <a:xfrm>
            <a:off x="8263467" y="801511"/>
            <a:ext cx="496711" cy="14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D04583-2746-43EC-BA0F-1D20CC93846D}"/>
              </a:ext>
            </a:extLst>
          </p:cNvPr>
          <p:cNvSpPr txBox="1"/>
          <p:nvPr/>
        </p:nvSpPr>
        <p:spPr>
          <a:xfrm>
            <a:off x="1038578" y="3818556"/>
            <a:ext cx="10464800" cy="646331"/>
          </a:xfrm>
          <a:prstGeom prst="rect">
            <a:avLst/>
          </a:prstGeom>
          <a:noFill/>
        </p:spPr>
        <p:txBody>
          <a:bodyPr wrap="square">
            <a:spAutoFit/>
          </a:bodyPr>
          <a:lstStyle/>
          <a:p>
            <a:pPr algn="l">
              <a:buFont typeface="+mj-lt"/>
              <a:buAutoNum type="arabicPeriod" startAt="8"/>
            </a:pPr>
            <a:r>
              <a:rPr lang="en-US" b="0" i="0" dirty="0">
                <a:solidFill>
                  <a:srgbClr val="333333"/>
                </a:solidFill>
                <a:effectLst/>
                <a:latin typeface="Merriweather"/>
              </a:rPr>
              <a:t>Click </a:t>
            </a:r>
            <a:r>
              <a:rPr lang="en-US" b="1" i="0" dirty="0">
                <a:solidFill>
                  <a:srgbClr val="333333"/>
                </a:solidFill>
                <a:effectLst/>
                <a:latin typeface="Merriweather"/>
              </a:rPr>
              <a:t>OK</a:t>
            </a:r>
            <a:r>
              <a:rPr lang="en-US" b="0" i="0" dirty="0">
                <a:solidFill>
                  <a:srgbClr val="333333"/>
                </a:solidFill>
                <a:effectLst/>
                <a:latin typeface="Merriweather"/>
              </a:rPr>
              <a:t>.</a:t>
            </a:r>
          </a:p>
          <a:p>
            <a:pPr algn="l">
              <a:buFont typeface="+mj-lt"/>
              <a:buAutoNum type="arabicPeriod" startAt="9"/>
            </a:pPr>
            <a:r>
              <a:rPr lang="en-US" b="0" i="0" dirty="0">
                <a:solidFill>
                  <a:srgbClr val="333333"/>
                </a:solidFill>
                <a:effectLst/>
                <a:latin typeface="Merriweather"/>
              </a:rPr>
              <a:t>In the view, click the annotation and drag it to adjust where if appears.</a:t>
            </a:r>
          </a:p>
        </p:txBody>
      </p:sp>
      <p:pic>
        <p:nvPicPr>
          <p:cNvPr id="18" name="Picture 17">
            <a:extLst>
              <a:ext uri="{FF2B5EF4-FFF2-40B4-BE49-F238E27FC236}">
                <a16:creationId xmlns:a16="http://schemas.microsoft.com/office/drawing/2014/main" id="{42558A0A-E274-4702-8574-E87057BFDF7C}"/>
              </a:ext>
            </a:extLst>
          </p:cNvPr>
          <p:cNvPicPr>
            <a:picLocks noChangeAspect="1"/>
          </p:cNvPicPr>
          <p:nvPr/>
        </p:nvPicPr>
        <p:blipFill>
          <a:blip r:embed="rId4"/>
          <a:stretch>
            <a:fillRect/>
          </a:stretch>
        </p:blipFill>
        <p:spPr>
          <a:xfrm>
            <a:off x="1840088" y="4731408"/>
            <a:ext cx="1497187" cy="1570059"/>
          </a:xfrm>
          <a:prstGeom prst="rect">
            <a:avLst/>
          </a:prstGeom>
        </p:spPr>
      </p:pic>
      <p:cxnSp>
        <p:nvCxnSpPr>
          <p:cNvPr id="20" name="Straight Arrow Connector 19">
            <a:extLst>
              <a:ext uri="{FF2B5EF4-FFF2-40B4-BE49-F238E27FC236}">
                <a16:creationId xmlns:a16="http://schemas.microsoft.com/office/drawing/2014/main" id="{FEAC70FC-DB13-478C-90EB-8EF75F407923}"/>
              </a:ext>
            </a:extLst>
          </p:cNvPr>
          <p:cNvCxnSpPr/>
          <p:nvPr/>
        </p:nvCxnSpPr>
        <p:spPr>
          <a:xfrm flipH="1">
            <a:off x="2402764" y="4464887"/>
            <a:ext cx="1356436" cy="5812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2C5E2C2-68F3-49E9-B5DE-ACFAA6DDA480}"/>
              </a:ext>
            </a:extLst>
          </p:cNvPr>
          <p:cNvPicPr>
            <a:picLocks noChangeAspect="1"/>
          </p:cNvPicPr>
          <p:nvPr/>
        </p:nvPicPr>
        <p:blipFill>
          <a:blip r:embed="rId5"/>
          <a:stretch>
            <a:fillRect/>
          </a:stretch>
        </p:blipFill>
        <p:spPr>
          <a:xfrm>
            <a:off x="3899951" y="4525741"/>
            <a:ext cx="2698334" cy="1677260"/>
          </a:xfrm>
          <a:prstGeom prst="rect">
            <a:avLst/>
          </a:prstGeom>
        </p:spPr>
      </p:pic>
      <p:cxnSp>
        <p:nvCxnSpPr>
          <p:cNvPr id="24" name="Straight Arrow Connector 23">
            <a:extLst>
              <a:ext uri="{FF2B5EF4-FFF2-40B4-BE49-F238E27FC236}">
                <a16:creationId xmlns:a16="http://schemas.microsoft.com/office/drawing/2014/main" id="{54081A4E-BBF1-49C1-965E-009CD39A399F}"/>
              </a:ext>
            </a:extLst>
          </p:cNvPr>
          <p:cNvCxnSpPr>
            <a:cxnSpLocks/>
          </p:cNvCxnSpPr>
          <p:nvPr/>
        </p:nvCxnSpPr>
        <p:spPr>
          <a:xfrm flipH="1">
            <a:off x="5610578" y="4464887"/>
            <a:ext cx="304800" cy="4232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A97818-E858-4859-9F8D-0B87F41DD620}"/>
              </a:ext>
            </a:extLst>
          </p:cNvPr>
          <p:cNvSpPr txBox="1"/>
          <p:nvPr/>
        </p:nvSpPr>
        <p:spPr>
          <a:xfrm>
            <a:off x="1179834" y="6263855"/>
            <a:ext cx="9770388" cy="646331"/>
          </a:xfrm>
          <a:prstGeom prst="rect">
            <a:avLst/>
          </a:prstGeom>
          <a:noFill/>
        </p:spPr>
        <p:txBody>
          <a:bodyPr wrap="square">
            <a:spAutoFit/>
          </a:bodyPr>
          <a:lstStyle/>
          <a:p>
            <a:r>
              <a:rPr lang="en-US" dirty="0">
                <a:solidFill>
                  <a:srgbClr val="333333"/>
                </a:solidFill>
                <a:latin typeface="Merriweather"/>
              </a:rPr>
              <a:t>Note:</a:t>
            </a:r>
            <a:r>
              <a:rPr lang="en-US" b="0" i="0" dirty="0">
                <a:solidFill>
                  <a:srgbClr val="333333"/>
                </a:solidFill>
                <a:effectLst/>
                <a:latin typeface="Merriweather"/>
              </a:rPr>
              <a:t> You can double click on the annotation and edit it if you want, For example I will select all the text (by pressing Ctrl +A)and change the font size from 23 to  14.</a:t>
            </a:r>
            <a:endParaRPr lang="en-US" dirty="0"/>
          </a:p>
        </p:txBody>
      </p:sp>
      <p:pic>
        <p:nvPicPr>
          <p:cNvPr id="29" name="Picture 28">
            <a:extLst>
              <a:ext uri="{FF2B5EF4-FFF2-40B4-BE49-F238E27FC236}">
                <a16:creationId xmlns:a16="http://schemas.microsoft.com/office/drawing/2014/main" id="{3B78C640-B7ED-47C2-9A56-6B862AC18CDC}"/>
              </a:ext>
            </a:extLst>
          </p:cNvPr>
          <p:cNvPicPr>
            <a:picLocks noChangeAspect="1"/>
          </p:cNvPicPr>
          <p:nvPr/>
        </p:nvPicPr>
        <p:blipFill>
          <a:blip r:embed="rId6"/>
          <a:stretch>
            <a:fillRect/>
          </a:stretch>
        </p:blipFill>
        <p:spPr>
          <a:xfrm>
            <a:off x="8263467" y="4484681"/>
            <a:ext cx="2558665" cy="1680648"/>
          </a:xfrm>
          <a:prstGeom prst="rect">
            <a:avLst/>
          </a:prstGeom>
        </p:spPr>
      </p:pic>
      <p:cxnSp>
        <p:nvCxnSpPr>
          <p:cNvPr id="31" name="Straight Arrow Connector 30">
            <a:extLst>
              <a:ext uri="{FF2B5EF4-FFF2-40B4-BE49-F238E27FC236}">
                <a16:creationId xmlns:a16="http://schemas.microsoft.com/office/drawing/2014/main" id="{F627C8DE-FD95-41CB-8177-0B8E281B3B4F}"/>
              </a:ext>
            </a:extLst>
          </p:cNvPr>
          <p:cNvCxnSpPr>
            <a:cxnSpLocks/>
          </p:cNvCxnSpPr>
          <p:nvPr/>
        </p:nvCxnSpPr>
        <p:spPr>
          <a:xfrm flipH="1" flipV="1">
            <a:off x="9121422" y="4888089"/>
            <a:ext cx="963611" cy="1796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97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3289202C-0640-4C43-9A4E-56C6AC5D8F05}"/>
              </a:ext>
            </a:extLst>
          </p:cNvPr>
          <p:cNvSpPr txBox="1"/>
          <p:nvPr/>
        </p:nvSpPr>
        <p:spPr>
          <a:xfrm>
            <a:off x="1128889" y="426108"/>
            <a:ext cx="9550400" cy="646331"/>
          </a:xfrm>
          <a:prstGeom prst="rect">
            <a:avLst/>
          </a:prstGeom>
          <a:noFill/>
        </p:spPr>
        <p:txBody>
          <a:bodyPr wrap="square">
            <a:spAutoFit/>
          </a:bodyPr>
          <a:lstStyle/>
          <a:p>
            <a:r>
              <a:rPr lang="en-US" b="0" i="0" dirty="0">
                <a:solidFill>
                  <a:srgbClr val="333333"/>
                </a:solidFill>
                <a:effectLst/>
                <a:latin typeface="Merriweather"/>
              </a:rPr>
              <a:t>10. Double click on Add a caption and give this story point the caption: "Where are we losing machine profits in NC?"</a:t>
            </a:r>
            <a:endParaRPr lang="en-US" dirty="0"/>
          </a:p>
        </p:txBody>
      </p:sp>
      <p:pic>
        <p:nvPicPr>
          <p:cNvPr id="6" name="Picture 5">
            <a:extLst>
              <a:ext uri="{FF2B5EF4-FFF2-40B4-BE49-F238E27FC236}">
                <a16:creationId xmlns:a16="http://schemas.microsoft.com/office/drawing/2014/main" id="{F73894A0-9E9D-49EA-8D90-6F50467FFE31}"/>
              </a:ext>
            </a:extLst>
          </p:cNvPr>
          <p:cNvPicPr>
            <a:picLocks noChangeAspect="1"/>
          </p:cNvPicPr>
          <p:nvPr/>
        </p:nvPicPr>
        <p:blipFill>
          <a:blip r:embed="rId2"/>
          <a:stretch>
            <a:fillRect/>
          </a:stretch>
        </p:blipFill>
        <p:spPr>
          <a:xfrm>
            <a:off x="553156" y="1375684"/>
            <a:ext cx="4488569" cy="1714649"/>
          </a:xfrm>
          <a:prstGeom prst="rect">
            <a:avLst/>
          </a:prstGeom>
        </p:spPr>
      </p:pic>
      <p:cxnSp>
        <p:nvCxnSpPr>
          <p:cNvPr id="8" name="Straight Arrow Connector 7">
            <a:extLst>
              <a:ext uri="{FF2B5EF4-FFF2-40B4-BE49-F238E27FC236}">
                <a16:creationId xmlns:a16="http://schemas.microsoft.com/office/drawing/2014/main" id="{EEAD0C29-3E7F-4A5B-BFF9-C3E2DCD1EBD9}"/>
              </a:ext>
            </a:extLst>
          </p:cNvPr>
          <p:cNvCxnSpPr/>
          <p:nvPr/>
        </p:nvCxnSpPr>
        <p:spPr>
          <a:xfrm>
            <a:off x="3702756" y="749273"/>
            <a:ext cx="90311" cy="1068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3FD9240-98AD-4198-9948-985DFA0A353E}"/>
              </a:ext>
            </a:extLst>
          </p:cNvPr>
          <p:cNvPicPr>
            <a:picLocks noChangeAspect="1"/>
          </p:cNvPicPr>
          <p:nvPr/>
        </p:nvPicPr>
        <p:blipFill>
          <a:blip r:embed="rId3"/>
          <a:stretch>
            <a:fillRect/>
          </a:stretch>
        </p:blipFill>
        <p:spPr>
          <a:xfrm>
            <a:off x="5526396" y="1072439"/>
            <a:ext cx="5067739" cy="2804403"/>
          </a:xfrm>
          <a:prstGeom prst="rect">
            <a:avLst/>
          </a:prstGeom>
        </p:spPr>
      </p:pic>
      <p:cxnSp>
        <p:nvCxnSpPr>
          <p:cNvPr id="12" name="Straight Arrow Connector 11">
            <a:extLst>
              <a:ext uri="{FF2B5EF4-FFF2-40B4-BE49-F238E27FC236}">
                <a16:creationId xmlns:a16="http://schemas.microsoft.com/office/drawing/2014/main" id="{97BF8A90-EA78-4313-86E8-367197D8F378}"/>
              </a:ext>
            </a:extLst>
          </p:cNvPr>
          <p:cNvCxnSpPr/>
          <p:nvPr/>
        </p:nvCxnSpPr>
        <p:spPr>
          <a:xfrm>
            <a:off x="8545689" y="749273"/>
            <a:ext cx="609600" cy="1068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AE8499-ABE1-4560-B21D-5914866E8C80}"/>
              </a:ext>
            </a:extLst>
          </p:cNvPr>
          <p:cNvSpPr txBox="1"/>
          <p:nvPr/>
        </p:nvSpPr>
        <p:spPr>
          <a:xfrm>
            <a:off x="722489" y="4085145"/>
            <a:ext cx="10318044" cy="369332"/>
          </a:xfrm>
          <a:prstGeom prst="rect">
            <a:avLst/>
          </a:prstGeom>
          <a:noFill/>
        </p:spPr>
        <p:txBody>
          <a:bodyPr wrap="square">
            <a:spAutoFit/>
          </a:bodyPr>
          <a:lstStyle/>
          <a:p>
            <a:r>
              <a:rPr lang="en-US" b="0" i="0" dirty="0">
                <a:solidFill>
                  <a:srgbClr val="333333"/>
                </a:solidFill>
                <a:effectLst/>
                <a:latin typeface="Merriweather"/>
              </a:rPr>
              <a:t>11. Double-click the </a:t>
            </a:r>
            <a:r>
              <a:rPr lang="en-US" b="1" i="0" dirty="0">
                <a:solidFill>
                  <a:srgbClr val="333333"/>
                </a:solidFill>
                <a:effectLst/>
                <a:latin typeface="Merriweather"/>
              </a:rPr>
              <a:t>Story 1 </a:t>
            </a:r>
            <a:r>
              <a:rPr lang="en-US" b="0" i="0" dirty="0">
                <a:solidFill>
                  <a:srgbClr val="333333"/>
                </a:solidFill>
                <a:effectLst/>
                <a:latin typeface="Merriweather"/>
              </a:rPr>
              <a:t>tab and rename your story to "Improve Profits in the South".</a:t>
            </a:r>
            <a:endParaRPr lang="en-US" dirty="0"/>
          </a:p>
        </p:txBody>
      </p:sp>
      <p:pic>
        <p:nvPicPr>
          <p:cNvPr id="16" name="Picture 15">
            <a:extLst>
              <a:ext uri="{FF2B5EF4-FFF2-40B4-BE49-F238E27FC236}">
                <a16:creationId xmlns:a16="http://schemas.microsoft.com/office/drawing/2014/main" id="{BD9DDD23-7518-444E-94E6-D7011AA16CAA}"/>
              </a:ext>
            </a:extLst>
          </p:cNvPr>
          <p:cNvPicPr>
            <a:picLocks noChangeAspect="1"/>
          </p:cNvPicPr>
          <p:nvPr/>
        </p:nvPicPr>
        <p:blipFill>
          <a:blip r:embed="rId4"/>
          <a:stretch>
            <a:fillRect/>
          </a:stretch>
        </p:blipFill>
        <p:spPr>
          <a:xfrm>
            <a:off x="511433" y="4598313"/>
            <a:ext cx="10287892" cy="960203"/>
          </a:xfrm>
          <a:prstGeom prst="rect">
            <a:avLst/>
          </a:prstGeom>
        </p:spPr>
      </p:pic>
      <p:cxnSp>
        <p:nvCxnSpPr>
          <p:cNvPr id="18" name="Straight Arrow Connector 17">
            <a:extLst>
              <a:ext uri="{FF2B5EF4-FFF2-40B4-BE49-F238E27FC236}">
                <a16:creationId xmlns:a16="http://schemas.microsoft.com/office/drawing/2014/main" id="{6323A349-9C6E-43E8-8986-E06363905E2C}"/>
              </a:ext>
            </a:extLst>
          </p:cNvPr>
          <p:cNvCxnSpPr/>
          <p:nvPr/>
        </p:nvCxnSpPr>
        <p:spPr>
          <a:xfrm>
            <a:off x="7484533" y="4454477"/>
            <a:ext cx="948267" cy="704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76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C4132874-E844-4A6B-9CFA-4A8FECA37CEF}"/>
              </a:ext>
            </a:extLst>
          </p:cNvPr>
          <p:cNvSpPr txBox="1"/>
          <p:nvPr/>
        </p:nvSpPr>
        <p:spPr>
          <a:xfrm>
            <a:off x="1309510" y="566044"/>
            <a:ext cx="8444089" cy="369332"/>
          </a:xfrm>
          <a:prstGeom prst="rect">
            <a:avLst/>
          </a:prstGeom>
          <a:noFill/>
        </p:spPr>
        <p:txBody>
          <a:bodyPr wrap="square">
            <a:spAutoFit/>
          </a:bodyPr>
          <a:lstStyle/>
          <a:p>
            <a:r>
              <a:rPr lang="en-US" b="0" i="0" dirty="0">
                <a:solidFill>
                  <a:srgbClr val="333333"/>
                </a:solidFill>
                <a:effectLst/>
                <a:latin typeface="Merriweather"/>
              </a:rPr>
              <a:t>12. Review your story by selecting </a:t>
            </a:r>
            <a:r>
              <a:rPr lang="en-US" b="1" i="0" dirty="0">
                <a:solidFill>
                  <a:srgbClr val="333333"/>
                </a:solidFill>
                <a:effectLst/>
                <a:latin typeface="Merriweather"/>
              </a:rPr>
              <a:t>Window</a:t>
            </a:r>
            <a:r>
              <a:rPr lang="en-US" b="0" i="0" dirty="0">
                <a:solidFill>
                  <a:srgbClr val="333333"/>
                </a:solidFill>
                <a:effectLst/>
                <a:latin typeface="Merriweather"/>
              </a:rPr>
              <a:t> &gt; </a:t>
            </a:r>
            <a:r>
              <a:rPr lang="en-US" b="1" i="0" dirty="0">
                <a:solidFill>
                  <a:srgbClr val="333333"/>
                </a:solidFill>
                <a:effectLst/>
                <a:latin typeface="Merriweather"/>
              </a:rPr>
              <a:t>Presentation mode</a:t>
            </a:r>
            <a:r>
              <a:rPr lang="en-US" b="0" i="0" dirty="0">
                <a:solidFill>
                  <a:srgbClr val="333333"/>
                </a:solidFill>
                <a:effectLst/>
                <a:latin typeface="Merriweather"/>
              </a:rPr>
              <a:t>.</a:t>
            </a:r>
            <a:endParaRPr lang="en-US" dirty="0"/>
          </a:p>
        </p:txBody>
      </p:sp>
      <p:pic>
        <p:nvPicPr>
          <p:cNvPr id="6" name="Picture 5">
            <a:extLst>
              <a:ext uri="{FF2B5EF4-FFF2-40B4-BE49-F238E27FC236}">
                <a16:creationId xmlns:a16="http://schemas.microsoft.com/office/drawing/2014/main" id="{7716F1CD-1307-4C0B-BEE3-8C2C69F64E3F}"/>
              </a:ext>
            </a:extLst>
          </p:cNvPr>
          <p:cNvPicPr>
            <a:picLocks noChangeAspect="1"/>
          </p:cNvPicPr>
          <p:nvPr/>
        </p:nvPicPr>
        <p:blipFill rotWithShape="1">
          <a:blip r:embed="rId2"/>
          <a:srcRect r="29352" b="6666"/>
          <a:stretch/>
        </p:blipFill>
        <p:spPr>
          <a:xfrm>
            <a:off x="2348088" y="968928"/>
            <a:ext cx="7924799" cy="5889071"/>
          </a:xfrm>
          <a:prstGeom prst="rect">
            <a:avLst/>
          </a:prstGeom>
        </p:spPr>
      </p:pic>
      <p:cxnSp>
        <p:nvCxnSpPr>
          <p:cNvPr id="8" name="Straight Arrow Connector 7">
            <a:extLst>
              <a:ext uri="{FF2B5EF4-FFF2-40B4-BE49-F238E27FC236}">
                <a16:creationId xmlns:a16="http://schemas.microsoft.com/office/drawing/2014/main" id="{8B9C1216-F194-45B4-AFD9-BAD408DB8323}"/>
              </a:ext>
            </a:extLst>
          </p:cNvPr>
          <p:cNvCxnSpPr/>
          <p:nvPr/>
        </p:nvCxnSpPr>
        <p:spPr>
          <a:xfrm>
            <a:off x="6096000" y="824089"/>
            <a:ext cx="146756" cy="514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61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4BB5DA5D-5643-47C0-8891-DD6A3E3F18D1}"/>
              </a:ext>
            </a:extLst>
          </p:cNvPr>
          <p:cNvSpPr txBox="1"/>
          <p:nvPr/>
        </p:nvSpPr>
        <p:spPr>
          <a:xfrm>
            <a:off x="454988" y="241442"/>
            <a:ext cx="11240301" cy="1846659"/>
          </a:xfrm>
          <a:prstGeom prst="rect">
            <a:avLst/>
          </a:prstGeom>
          <a:noFill/>
        </p:spPr>
        <p:txBody>
          <a:bodyPr wrap="square">
            <a:spAutoFit/>
          </a:bodyPr>
          <a:lstStyle/>
          <a:p>
            <a:pPr algn="ctr"/>
            <a:r>
              <a:rPr lang="en-US" sz="2400" b="1" i="0" dirty="0">
                <a:solidFill>
                  <a:srgbClr val="333333"/>
                </a:solidFill>
                <a:effectLst/>
                <a:latin typeface="Benton Sans Book"/>
              </a:rPr>
              <a:t>Size to fit</a:t>
            </a:r>
          </a:p>
          <a:p>
            <a:pPr algn="l"/>
            <a:r>
              <a:rPr lang="en-US" b="0" i="0" dirty="0">
                <a:solidFill>
                  <a:srgbClr val="333333"/>
                </a:solidFill>
                <a:effectLst/>
                <a:latin typeface="Merriweather"/>
              </a:rPr>
              <a:t>It seems like your dashboard is too big for the presentation. That's irritating. Press the </a:t>
            </a:r>
            <a:r>
              <a:rPr lang="en-US" b="1" i="0" dirty="0">
                <a:solidFill>
                  <a:srgbClr val="333333"/>
                </a:solidFill>
                <a:effectLst/>
                <a:latin typeface="Merriweather"/>
              </a:rPr>
              <a:t>Esc</a:t>
            </a:r>
            <a:r>
              <a:rPr lang="en-US" b="0" i="0" dirty="0">
                <a:solidFill>
                  <a:srgbClr val="333333"/>
                </a:solidFill>
                <a:effectLst/>
                <a:latin typeface="Merriweather"/>
              </a:rPr>
              <a:t> key to exit your presentation, and then select the </a:t>
            </a:r>
            <a:r>
              <a:rPr lang="en-US" b="1" i="0" dirty="0">
                <a:solidFill>
                  <a:srgbClr val="333333"/>
                </a:solidFill>
                <a:effectLst/>
                <a:latin typeface="Merriweather"/>
              </a:rPr>
              <a:t>Regional Profit</a:t>
            </a:r>
            <a:r>
              <a:rPr lang="en-US" b="0" i="0" dirty="0">
                <a:solidFill>
                  <a:srgbClr val="333333"/>
                </a:solidFill>
                <a:effectLst/>
                <a:latin typeface="Merriweather"/>
              </a:rPr>
              <a:t> sheet at the bottom of your workbook.</a:t>
            </a:r>
          </a:p>
          <a:p>
            <a:pPr algn="l"/>
            <a:r>
              <a:rPr lang="en-US" b="0" i="0" dirty="0">
                <a:solidFill>
                  <a:srgbClr val="333333"/>
                </a:solidFill>
                <a:effectLst/>
                <a:latin typeface="Merriweather"/>
              </a:rPr>
              <a:t>In the left-hand pane under Dashboard, change the </a:t>
            </a:r>
            <a:r>
              <a:rPr lang="en-US" b="1" i="0" dirty="0">
                <a:solidFill>
                  <a:srgbClr val="333333"/>
                </a:solidFill>
                <a:effectLst/>
                <a:latin typeface="Merriweather"/>
              </a:rPr>
              <a:t>Size</a:t>
            </a:r>
            <a:r>
              <a:rPr lang="en-US" b="0" i="0" dirty="0">
                <a:solidFill>
                  <a:srgbClr val="333333"/>
                </a:solidFill>
                <a:effectLst/>
                <a:latin typeface="Merriweather"/>
              </a:rPr>
              <a:t> drop-down selection from </a:t>
            </a:r>
            <a:r>
              <a:rPr lang="en-US" b="1" i="0" dirty="0">
                <a:solidFill>
                  <a:srgbClr val="333333"/>
                </a:solidFill>
                <a:effectLst/>
                <a:latin typeface="Merriweather"/>
              </a:rPr>
              <a:t>Desktop</a:t>
            </a:r>
            <a:r>
              <a:rPr lang="en-US" b="0" i="0" dirty="0">
                <a:solidFill>
                  <a:srgbClr val="333333"/>
                </a:solidFill>
                <a:effectLst/>
                <a:latin typeface="Merriweather"/>
              </a:rPr>
              <a:t> to </a:t>
            </a:r>
            <a:r>
              <a:rPr lang="en-US" b="1" i="0" dirty="0">
                <a:solidFill>
                  <a:srgbClr val="333333"/>
                </a:solidFill>
                <a:effectLst/>
                <a:latin typeface="Merriweather"/>
              </a:rPr>
              <a:t>Fit to Improve Profits in the South</a:t>
            </a:r>
            <a:r>
              <a:rPr lang="en-US" b="0" i="0" dirty="0">
                <a:solidFill>
                  <a:srgbClr val="333333"/>
                </a:solidFill>
                <a:effectLst/>
                <a:latin typeface="Merriweather"/>
              </a:rPr>
              <a:t>. This will automatically size your dashboard for optimal story viewing.</a:t>
            </a:r>
          </a:p>
          <a:p>
            <a:endParaRPr lang="en-US" dirty="0"/>
          </a:p>
        </p:txBody>
      </p:sp>
      <p:pic>
        <p:nvPicPr>
          <p:cNvPr id="6" name="Picture 5">
            <a:extLst>
              <a:ext uri="{FF2B5EF4-FFF2-40B4-BE49-F238E27FC236}">
                <a16:creationId xmlns:a16="http://schemas.microsoft.com/office/drawing/2014/main" id="{76D7932F-EC03-445A-9D92-A6F113FDAF2A}"/>
              </a:ext>
            </a:extLst>
          </p:cNvPr>
          <p:cNvPicPr>
            <a:picLocks noChangeAspect="1"/>
          </p:cNvPicPr>
          <p:nvPr/>
        </p:nvPicPr>
        <p:blipFill rotWithShape="1">
          <a:blip r:embed="rId2"/>
          <a:srcRect r="27778" b="6337"/>
          <a:stretch/>
        </p:blipFill>
        <p:spPr>
          <a:xfrm>
            <a:off x="3217334" y="1925175"/>
            <a:ext cx="6762044" cy="4932825"/>
          </a:xfrm>
          <a:prstGeom prst="rect">
            <a:avLst/>
          </a:prstGeom>
        </p:spPr>
      </p:pic>
      <p:cxnSp>
        <p:nvCxnSpPr>
          <p:cNvPr id="8" name="Straight Arrow Connector 7">
            <a:extLst>
              <a:ext uri="{FF2B5EF4-FFF2-40B4-BE49-F238E27FC236}">
                <a16:creationId xmlns:a16="http://schemas.microsoft.com/office/drawing/2014/main" id="{1729E336-F976-4699-8FDC-CB8FDDFEF69C}"/>
              </a:ext>
            </a:extLst>
          </p:cNvPr>
          <p:cNvCxnSpPr/>
          <p:nvPr/>
        </p:nvCxnSpPr>
        <p:spPr>
          <a:xfrm flipH="1">
            <a:off x="4730044" y="1298222"/>
            <a:ext cx="857956" cy="2009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988613-57AA-4C88-AD73-3017C44C41AB}"/>
              </a:ext>
            </a:extLst>
          </p:cNvPr>
          <p:cNvCxnSpPr/>
          <p:nvPr/>
        </p:nvCxnSpPr>
        <p:spPr>
          <a:xfrm flipH="1">
            <a:off x="4820356" y="1524000"/>
            <a:ext cx="4639733" cy="3826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B61320-9B7A-42B3-A19A-5EE30B63CBED}"/>
              </a:ext>
            </a:extLst>
          </p:cNvPr>
          <p:cNvSpPr txBox="1"/>
          <p:nvPr/>
        </p:nvSpPr>
        <p:spPr>
          <a:xfrm>
            <a:off x="502356" y="3437466"/>
            <a:ext cx="2229555" cy="1754326"/>
          </a:xfrm>
          <a:prstGeom prst="rect">
            <a:avLst/>
          </a:prstGeom>
          <a:noFill/>
        </p:spPr>
        <p:txBody>
          <a:bodyPr wrap="square">
            <a:spAutoFit/>
          </a:bodyPr>
          <a:lstStyle/>
          <a:p>
            <a:r>
              <a:rPr lang="en-US" b="0" i="0" dirty="0">
                <a:solidFill>
                  <a:srgbClr val="333333"/>
                </a:solidFill>
                <a:effectLst/>
                <a:latin typeface="Merriweather"/>
              </a:rPr>
              <a:t>Select </a:t>
            </a:r>
            <a:r>
              <a:rPr lang="en-US" b="1" i="0" dirty="0">
                <a:solidFill>
                  <a:srgbClr val="333333"/>
                </a:solidFill>
                <a:effectLst/>
                <a:latin typeface="Merriweather"/>
              </a:rPr>
              <a:t>Fit to Improve Profits in the South</a:t>
            </a:r>
            <a:r>
              <a:rPr lang="en-US" b="0" i="0" dirty="0">
                <a:solidFill>
                  <a:srgbClr val="333333"/>
                </a:solidFill>
                <a:effectLst/>
                <a:latin typeface="Merriweather"/>
              </a:rPr>
              <a:t> and then enter Presentation mode again. Your dashboard fits nicely.</a:t>
            </a:r>
            <a:endParaRPr lang="en-US" dirty="0"/>
          </a:p>
        </p:txBody>
      </p:sp>
    </p:spTree>
    <p:extLst>
      <p:ext uri="{BB962C8B-B14F-4D97-AF65-F5344CB8AC3E}">
        <p14:creationId xmlns:p14="http://schemas.microsoft.com/office/powerpoint/2010/main" val="130977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048C0C4F-1B25-416C-8C52-B674A4302CD6}"/>
              </a:ext>
            </a:extLst>
          </p:cNvPr>
          <p:cNvSpPr txBox="1"/>
          <p:nvPr/>
        </p:nvSpPr>
        <p:spPr>
          <a:xfrm>
            <a:off x="1286932" y="1066295"/>
            <a:ext cx="9505245" cy="2308324"/>
          </a:xfrm>
          <a:prstGeom prst="rect">
            <a:avLst/>
          </a:prstGeom>
          <a:noFill/>
        </p:spPr>
        <p:txBody>
          <a:bodyPr wrap="square">
            <a:spAutoFit/>
          </a:bodyPr>
          <a:lstStyle/>
          <a:p>
            <a:pPr algn="l"/>
            <a:r>
              <a:rPr lang="en-US" b="0" i="0" dirty="0">
                <a:solidFill>
                  <a:srgbClr val="333333"/>
                </a:solidFill>
                <a:effectLst/>
                <a:latin typeface="Benton Sans Book"/>
              </a:rPr>
              <a:t>After you present</a:t>
            </a:r>
          </a:p>
          <a:p>
            <a:pPr algn="l"/>
            <a:r>
              <a:rPr lang="en-US" b="0" i="0" dirty="0">
                <a:solidFill>
                  <a:srgbClr val="333333"/>
                </a:solidFill>
                <a:effectLst/>
                <a:latin typeface="Merriweather"/>
              </a:rPr>
              <a:t>Your presentation went very well. The team is convinced there is work to be done to increase profit in Burlington, NC. Plus, they're curious to know why machines did so poorly in the first place. Your boss is thrilled: Not only have you identified a way to address negative profit, you've got the team asking questions about their data.</a:t>
            </a:r>
          </a:p>
          <a:p>
            <a:pPr algn="l"/>
            <a:r>
              <a:rPr lang="en-US" b="0" i="0" dirty="0">
                <a:solidFill>
                  <a:srgbClr val="333333"/>
                </a:solidFill>
                <a:effectLst/>
                <a:latin typeface="Merriweather"/>
              </a:rPr>
              <a:t>To keep the lessons fresh in their minds, your boss asks you to email your team a Word doc with your findings. Good thing you know about sharing your visualizations with Tableau Server and Tableau Public.</a:t>
            </a:r>
          </a:p>
        </p:txBody>
      </p:sp>
      <p:sp>
        <p:nvSpPr>
          <p:cNvPr id="6" name="TextBox 5">
            <a:extLst>
              <a:ext uri="{FF2B5EF4-FFF2-40B4-BE49-F238E27FC236}">
                <a16:creationId xmlns:a16="http://schemas.microsoft.com/office/drawing/2014/main" id="{BC625EB3-0E87-416F-91A6-8AB644CA4A83}"/>
              </a:ext>
            </a:extLst>
          </p:cNvPr>
          <p:cNvSpPr txBox="1"/>
          <p:nvPr/>
        </p:nvSpPr>
        <p:spPr>
          <a:xfrm>
            <a:off x="1286932" y="3791870"/>
            <a:ext cx="6096000" cy="369332"/>
          </a:xfrm>
          <a:prstGeom prst="rect">
            <a:avLst/>
          </a:prstGeom>
          <a:noFill/>
        </p:spPr>
        <p:txBody>
          <a:bodyPr wrap="square">
            <a:spAutoFit/>
          </a:bodyPr>
          <a:lstStyle/>
          <a:p>
            <a:r>
              <a:rPr lang="en-US" dirty="0">
                <a:solidFill>
                  <a:srgbClr val="333333"/>
                </a:solidFill>
                <a:latin typeface="Merriweather"/>
              </a:rPr>
              <a:t>Continue to </a:t>
            </a:r>
            <a:r>
              <a:rPr lang="en-US" dirty="0">
                <a:solidFill>
                  <a:srgbClr val="333333"/>
                </a:solidFill>
                <a:latin typeface="Merriweather"/>
                <a:hlinkClick r:id="rId2">
                  <a:extLst>
                    <a:ext uri="{A12FA001-AC4F-418D-AE19-62706E023703}">
                      <ahyp:hlinkClr xmlns:ahyp="http://schemas.microsoft.com/office/drawing/2018/hyperlinkcolor" val="tx"/>
                    </a:ext>
                  </a:extLst>
                </a:hlinkClick>
              </a:rPr>
              <a:t>Step 8: Share your findings</a:t>
            </a:r>
            <a:endParaRPr lang="en-US" dirty="0">
              <a:solidFill>
                <a:srgbClr val="333333"/>
              </a:solidFill>
              <a:latin typeface="Merriweather"/>
            </a:endParaRPr>
          </a:p>
        </p:txBody>
      </p:sp>
    </p:spTree>
    <p:extLst>
      <p:ext uri="{BB962C8B-B14F-4D97-AF65-F5344CB8AC3E}">
        <p14:creationId xmlns:p14="http://schemas.microsoft.com/office/powerpoint/2010/main" val="132668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31AF3-088D-47F3-9096-605F94416674}"/>
              </a:ext>
            </a:extLst>
          </p:cNvPr>
          <p:cNvPicPr>
            <a:picLocks noChangeAspect="1"/>
          </p:cNvPicPr>
          <p:nvPr/>
        </p:nvPicPr>
        <p:blipFill rotWithShape="1">
          <a:blip r:embed="rId2"/>
          <a:srcRect t="10109" r="58791" b="37876"/>
          <a:stretch/>
        </p:blipFill>
        <p:spPr>
          <a:xfrm>
            <a:off x="4722725" y="612949"/>
            <a:ext cx="5024176" cy="3567165"/>
          </a:xfrm>
          <a:prstGeom prst="rect">
            <a:avLst/>
          </a:prstGeom>
        </p:spPr>
      </p:pic>
      <p:sp>
        <p:nvSpPr>
          <p:cNvPr id="6" name="TextBox 5">
            <a:extLst>
              <a:ext uri="{FF2B5EF4-FFF2-40B4-BE49-F238E27FC236}">
                <a16:creationId xmlns:a16="http://schemas.microsoft.com/office/drawing/2014/main" id="{200D01CB-AC6A-4073-B619-6B6E239957BB}"/>
              </a:ext>
            </a:extLst>
          </p:cNvPr>
          <p:cNvSpPr txBox="1"/>
          <p:nvPr/>
        </p:nvSpPr>
        <p:spPr>
          <a:xfrm>
            <a:off x="482321" y="612949"/>
            <a:ext cx="3959050" cy="646331"/>
          </a:xfrm>
          <a:prstGeom prst="rect">
            <a:avLst/>
          </a:prstGeom>
          <a:noFill/>
        </p:spPr>
        <p:txBody>
          <a:bodyPr wrap="square" rtlCol="0">
            <a:spAutoFit/>
          </a:bodyPr>
          <a:lstStyle/>
          <a:p>
            <a:r>
              <a:rPr lang="en-US" dirty="0"/>
              <a:t>Do the same for profit and select Currency (standard)</a:t>
            </a:r>
          </a:p>
        </p:txBody>
      </p:sp>
      <p:cxnSp>
        <p:nvCxnSpPr>
          <p:cNvPr id="8" name="Straight Arrow Connector 7">
            <a:extLst>
              <a:ext uri="{FF2B5EF4-FFF2-40B4-BE49-F238E27FC236}">
                <a16:creationId xmlns:a16="http://schemas.microsoft.com/office/drawing/2014/main" id="{C024EF8D-D198-4B20-8349-07CB8B41B30A}"/>
              </a:ext>
            </a:extLst>
          </p:cNvPr>
          <p:cNvCxnSpPr/>
          <p:nvPr/>
        </p:nvCxnSpPr>
        <p:spPr>
          <a:xfrm>
            <a:off x="2522136" y="1105319"/>
            <a:ext cx="3084844" cy="15373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698405-ECBE-4C7C-A75A-29CBAC80E2A6}"/>
              </a:ext>
            </a:extLst>
          </p:cNvPr>
          <p:cNvPicPr>
            <a:picLocks noChangeAspect="1"/>
          </p:cNvPicPr>
          <p:nvPr/>
        </p:nvPicPr>
        <p:blipFill rotWithShape="1">
          <a:blip r:embed="rId3"/>
          <a:srcRect l="13349" t="17737" r="65183" b="10703"/>
          <a:stretch/>
        </p:blipFill>
        <p:spPr>
          <a:xfrm>
            <a:off x="746620" y="1585520"/>
            <a:ext cx="2617365" cy="4907559"/>
          </a:xfrm>
          <a:prstGeom prst="rect">
            <a:avLst/>
          </a:prstGeom>
        </p:spPr>
      </p:pic>
      <p:cxnSp>
        <p:nvCxnSpPr>
          <p:cNvPr id="7" name="Straight Arrow Connector 6">
            <a:extLst>
              <a:ext uri="{FF2B5EF4-FFF2-40B4-BE49-F238E27FC236}">
                <a16:creationId xmlns:a16="http://schemas.microsoft.com/office/drawing/2014/main" id="{31251BE6-F043-40C7-955B-3F482FC10928}"/>
              </a:ext>
            </a:extLst>
          </p:cNvPr>
          <p:cNvCxnSpPr/>
          <p:nvPr/>
        </p:nvCxnSpPr>
        <p:spPr>
          <a:xfrm flipH="1">
            <a:off x="1300294" y="906011"/>
            <a:ext cx="1031845" cy="30452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041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AAD12D-36AA-4F30-9D3F-324B6455F071}"/>
              </a:ext>
            </a:extLst>
          </p:cNvPr>
          <p:cNvSpPr txBox="1"/>
          <p:nvPr/>
        </p:nvSpPr>
        <p:spPr>
          <a:xfrm>
            <a:off x="850605" y="212651"/>
            <a:ext cx="9824483" cy="707886"/>
          </a:xfrm>
          <a:prstGeom prst="rect">
            <a:avLst/>
          </a:prstGeom>
          <a:noFill/>
        </p:spPr>
        <p:txBody>
          <a:bodyPr wrap="square" rtlCol="0">
            <a:spAutoFit/>
          </a:bodyPr>
          <a:lstStyle/>
          <a:p>
            <a:pPr algn="ctr"/>
            <a:r>
              <a:rPr lang="en-US" sz="3600" dirty="0"/>
              <a:t>Sizing Dashboards and </a:t>
            </a:r>
            <a:r>
              <a:rPr lang="en-US" sz="4000" dirty="0"/>
              <a:t>stories</a:t>
            </a:r>
          </a:p>
        </p:txBody>
      </p:sp>
      <p:pic>
        <p:nvPicPr>
          <p:cNvPr id="6" name="Picture 5">
            <a:extLst>
              <a:ext uri="{FF2B5EF4-FFF2-40B4-BE49-F238E27FC236}">
                <a16:creationId xmlns:a16="http://schemas.microsoft.com/office/drawing/2014/main" id="{259A11FD-5897-4000-99F7-7832460944B0}"/>
              </a:ext>
            </a:extLst>
          </p:cNvPr>
          <p:cNvPicPr>
            <a:picLocks noChangeAspect="1"/>
          </p:cNvPicPr>
          <p:nvPr/>
        </p:nvPicPr>
        <p:blipFill rotWithShape="1">
          <a:blip r:embed="rId2"/>
          <a:srcRect r="34157"/>
          <a:stretch/>
        </p:blipFill>
        <p:spPr>
          <a:xfrm>
            <a:off x="4922874" y="1026428"/>
            <a:ext cx="6826103" cy="5831571"/>
          </a:xfrm>
          <a:prstGeom prst="rect">
            <a:avLst/>
          </a:prstGeom>
        </p:spPr>
      </p:pic>
      <p:sp>
        <p:nvSpPr>
          <p:cNvPr id="8" name="TextBox 7">
            <a:extLst>
              <a:ext uri="{FF2B5EF4-FFF2-40B4-BE49-F238E27FC236}">
                <a16:creationId xmlns:a16="http://schemas.microsoft.com/office/drawing/2014/main" id="{B74A2221-8730-45E3-B9FE-07E233F50CD5}"/>
              </a:ext>
            </a:extLst>
          </p:cNvPr>
          <p:cNvSpPr txBox="1"/>
          <p:nvPr/>
        </p:nvSpPr>
        <p:spPr>
          <a:xfrm>
            <a:off x="401379" y="1202607"/>
            <a:ext cx="4021765" cy="1200329"/>
          </a:xfrm>
          <a:prstGeom prst="rect">
            <a:avLst/>
          </a:prstGeom>
          <a:noFill/>
        </p:spPr>
        <p:txBody>
          <a:bodyPr wrap="square">
            <a:spAutoFit/>
          </a:bodyPr>
          <a:lstStyle/>
          <a:p>
            <a:r>
              <a:rPr lang="en-US" sz="1800" dirty="0"/>
              <a:t>For sizing dashboards, select that dashboard then</a:t>
            </a:r>
            <a:r>
              <a:rPr lang="en-US" dirty="0"/>
              <a:t> y</a:t>
            </a:r>
            <a:r>
              <a:rPr lang="en-US" sz="1800" dirty="0"/>
              <a:t>ou can change it by selecting drop down menu in Size area</a:t>
            </a:r>
          </a:p>
          <a:p>
            <a:r>
              <a:rPr lang="en-US" dirty="0"/>
              <a:t>Or select predefined sizes from here</a:t>
            </a:r>
            <a:r>
              <a:rPr lang="en-US" sz="1800" dirty="0"/>
              <a:t> </a:t>
            </a:r>
          </a:p>
        </p:txBody>
      </p:sp>
      <p:pic>
        <p:nvPicPr>
          <p:cNvPr id="10" name="Picture 9">
            <a:extLst>
              <a:ext uri="{FF2B5EF4-FFF2-40B4-BE49-F238E27FC236}">
                <a16:creationId xmlns:a16="http://schemas.microsoft.com/office/drawing/2014/main" id="{42AE8141-F3D8-47A6-BCFB-94A19D6FC1B7}"/>
              </a:ext>
            </a:extLst>
          </p:cNvPr>
          <p:cNvPicPr>
            <a:picLocks noChangeAspect="1"/>
          </p:cNvPicPr>
          <p:nvPr/>
        </p:nvPicPr>
        <p:blipFill rotWithShape="1">
          <a:blip r:embed="rId3"/>
          <a:srcRect r="31628" b="3876"/>
          <a:stretch/>
        </p:blipFill>
        <p:spPr>
          <a:xfrm>
            <a:off x="4497572" y="773121"/>
            <a:ext cx="7694427" cy="6084878"/>
          </a:xfrm>
          <a:prstGeom prst="rect">
            <a:avLst/>
          </a:prstGeom>
        </p:spPr>
      </p:pic>
      <p:cxnSp>
        <p:nvCxnSpPr>
          <p:cNvPr id="12" name="Straight Arrow Connector 11">
            <a:extLst>
              <a:ext uri="{FF2B5EF4-FFF2-40B4-BE49-F238E27FC236}">
                <a16:creationId xmlns:a16="http://schemas.microsoft.com/office/drawing/2014/main" id="{4D7C018D-EF42-4375-B622-F3AC5315B284}"/>
              </a:ext>
            </a:extLst>
          </p:cNvPr>
          <p:cNvCxnSpPr/>
          <p:nvPr/>
        </p:nvCxnSpPr>
        <p:spPr>
          <a:xfrm>
            <a:off x="1222744" y="1775637"/>
            <a:ext cx="8176437" cy="47421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8C3273-7C5E-4194-AB1F-32EFACB6E0D7}"/>
              </a:ext>
            </a:extLst>
          </p:cNvPr>
          <p:cNvCxnSpPr/>
          <p:nvPr/>
        </p:nvCxnSpPr>
        <p:spPr>
          <a:xfrm>
            <a:off x="3808071" y="1990846"/>
            <a:ext cx="1307939" cy="1215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BE332A7-1D64-4B30-A401-D4968FC1830B}"/>
              </a:ext>
            </a:extLst>
          </p:cNvPr>
          <p:cNvCxnSpPr/>
          <p:nvPr/>
        </p:nvCxnSpPr>
        <p:spPr>
          <a:xfrm>
            <a:off x="3669175" y="2326511"/>
            <a:ext cx="2257063" cy="162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835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CAD00-0502-4DBD-9FB9-BC1D8E2CA779}"/>
              </a:ext>
            </a:extLst>
          </p:cNvPr>
          <p:cNvPicPr>
            <a:picLocks noChangeAspect="1"/>
          </p:cNvPicPr>
          <p:nvPr/>
        </p:nvPicPr>
        <p:blipFill rotWithShape="1">
          <a:blip r:embed="rId2"/>
          <a:srcRect r="30931" b="4806"/>
          <a:stretch/>
        </p:blipFill>
        <p:spPr>
          <a:xfrm>
            <a:off x="6003169" y="2169042"/>
            <a:ext cx="5979724" cy="4635796"/>
          </a:xfrm>
          <a:prstGeom prst="rect">
            <a:avLst/>
          </a:prstGeom>
        </p:spPr>
      </p:pic>
      <p:sp>
        <p:nvSpPr>
          <p:cNvPr id="5" name="TextBox 4">
            <a:extLst>
              <a:ext uri="{FF2B5EF4-FFF2-40B4-BE49-F238E27FC236}">
                <a16:creationId xmlns:a16="http://schemas.microsoft.com/office/drawing/2014/main" id="{500D2645-F231-4191-AD3B-2AF65708F22E}"/>
              </a:ext>
            </a:extLst>
          </p:cNvPr>
          <p:cNvSpPr txBox="1"/>
          <p:nvPr/>
        </p:nvSpPr>
        <p:spPr>
          <a:xfrm>
            <a:off x="709723" y="564654"/>
            <a:ext cx="2852184" cy="2031325"/>
          </a:xfrm>
          <a:prstGeom prst="rect">
            <a:avLst/>
          </a:prstGeom>
          <a:noFill/>
        </p:spPr>
        <p:txBody>
          <a:bodyPr wrap="square">
            <a:spAutoFit/>
          </a:bodyPr>
          <a:lstStyle/>
          <a:p>
            <a:r>
              <a:rPr lang="en-US" sz="1800" dirty="0"/>
              <a:t>And for sizing </a:t>
            </a:r>
            <a:r>
              <a:rPr lang="en-US" dirty="0"/>
              <a:t>stories</a:t>
            </a:r>
            <a:r>
              <a:rPr lang="en-US" sz="1800" dirty="0"/>
              <a:t>, select that </a:t>
            </a:r>
            <a:r>
              <a:rPr lang="en-US" dirty="0"/>
              <a:t>story</a:t>
            </a:r>
            <a:r>
              <a:rPr lang="en-US" sz="1800" dirty="0"/>
              <a:t> then</a:t>
            </a:r>
            <a:r>
              <a:rPr lang="en-US" dirty="0"/>
              <a:t> y</a:t>
            </a:r>
            <a:r>
              <a:rPr lang="en-US" sz="1800" dirty="0"/>
              <a:t>ou can change it by selecting drop down menu in Size area  and change width and height or select one of predefined </a:t>
            </a:r>
            <a:r>
              <a:rPr lang="en-US" sz="1800" dirty="0" err="1"/>
              <a:t>sizessizes</a:t>
            </a:r>
            <a:r>
              <a:rPr lang="en-US" sz="1800" dirty="0"/>
              <a:t> </a:t>
            </a:r>
          </a:p>
        </p:txBody>
      </p:sp>
      <p:pic>
        <p:nvPicPr>
          <p:cNvPr id="7" name="Picture 6">
            <a:extLst>
              <a:ext uri="{FF2B5EF4-FFF2-40B4-BE49-F238E27FC236}">
                <a16:creationId xmlns:a16="http://schemas.microsoft.com/office/drawing/2014/main" id="{CDE62976-167C-44BA-908A-2BBCD68EC1DC}"/>
              </a:ext>
            </a:extLst>
          </p:cNvPr>
          <p:cNvPicPr>
            <a:picLocks noChangeAspect="1"/>
          </p:cNvPicPr>
          <p:nvPr/>
        </p:nvPicPr>
        <p:blipFill>
          <a:blip r:embed="rId3"/>
          <a:stretch>
            <a:fillRect/>
          </a:stretch>
        </p:blipFill>
        <p:spPr>
          <a:xfrm>
            <a:off x="3845150" y="116958"/>
            <a:ext cx="8159300" cy="6858000"/>
          </a:xfrm>
          <a:prstGeom prst="rect">
            <a:avLst/>
          </a:prstGeom>
        </p:spPr>
      </p:pic>
      <p:cxnSp>
        <p:nvCxnSpPr>
          <p:cNvPr id="9" name="Straight Arrow Connector 8">
            <a:extLst>
              <a:ext uri="{FF2B5EF4-FFF2-40B4-BE49-F238E27FC236}">
                <a16:creationId xmlns:a16="http://schemas.microsoft.com/office/drawing/2014/main" id="{11227654-2162-46F6-A8A3-62D6C4DFCD94}"/>
              </a:ext>
            </a:extLst>
          </p:cNvPr>
          <p:cNvCxnSpPr/>
          <p:nvPr/>
        </p:nvCxnSpPr>
        <p:spPr>
          <a:xfrm>
            <a:off x="2413591" y="1701209"/>
            <a:ext cx="3253562" cy="4465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87D19B-3E6F-4A74-85EC-845056C377D2}"/>
              </a:ext>
            </a:extLst>
          </p:cNvPr>
          <p:cNvCxnSpPr/>
          <p:nvPr/>
        </p:nvCxnSpPr>
        <p:spPr>
          <a:xfrm>
            <a:off x="1584251" y="1116419"/>
            <a:ext cx="9941442" cy="55714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13F1EE0-1939-46E6-8D32-54B2E7762FB6}"/>
              </a:ext>
            </a:extLst>
          </p:cNvPr>
          <p:cNvPicPr>
            <a:picLocks noChangeAspect="1"/>
          </p:cNvPicPr>
          <p:nvPr/>
        </p:nvPicPr>
        <p:blipFill rotWithShape="1">
          <a:blip r:embed="rId4"/>
          <a:srcRect l="380" t="67342" r="84430" b="13248"/>
          <a:stretch/>
        </p:blipFill>
        <p:spPr>
          <a:xfrm>
            <a:off x="358817" y="2615880"/>
            <a:ext cx="1851948" cy="1331088"/>
          </a:xfrm>
          <a:prstGeom prst="rect">
            <a:avLst/>
          </a:prstGeom>
        </p:spPr>
      </p:pic>
      <p:cxnSp>
        <p:nvCxnSpPr>
          <p:cNvPr id="17" name="Straight Arrow Connector 16">
            <a:extLst>
              <a:ext uri="{FF2B5EF4-FFF2-40B4-BE49-F238E27FC236}">
                <a16:creationId xmlns:a16="http://schemas.microsoft.com/office/drawing/2014/main" id="{FC5A00F1-85D3-4052-8F07-B24132B10D42}"/>
              </a:ext>
            </a:extLst>
          </p:cNvPr>
          <p:cNvCxnSpPr>
            <a:cxnSpLocks/>
          </p:cNvCxnSpPr>
          <p:nvPr/>
        </p:nvCxnSpPr>
        <p:spPr>
          <a:xfrm flipH="1">
            <a:off x="1296365" y="2008909"/>
            <a:ext cx="1280580" cy="1232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A0284DE-A262-4AA5-B225-3727EB5F19E8}"/>
              </a:ext>
            </a:extLst>
          </p:cNvPr>
          <p:cNvPicPr>
            <a:picLocks noChangeAspect="1"/>
          </p:cNvPicPr>
          <p:nvPr/>
        </p:nvPicPr>
        <p:blipFill rotWithShape="1">
          <a:blip r:embed="rId5"/>
          <a:srcRect t="41350" r="79683" b="7341"/>
          <a:stretch/>
        </p:blipFill>
        <p:spPr>
          <a:xfrm>
            <a:off x="1400535" y="3989154"/>
            <a:ext cx="2019515" cy="2868846"/>
          </a:xfrm>
          <a:prstGeom prst="rect">
            <a:avLst/>
          </a:prstGeom>
        </p:spPr>
      </p:pic>
      <p:cxnSp>
        <p:nvCxnSpPr>
          <p:cNvPr id="24" name="Straight Arrow Connector 23">
            <a:extLst>
              <a:ext uri="{FF2B5EF4-FFF2-40B4-BE49-F238E27FC236}">
                <a16:creationId xmlns:a16="http://schemas.microsoft.com/office/drawing/2014/main" id="{43E5F712-B2FC-4367-9C46-FB9D52A58B50}"/>
              </a:ext>
            </a:extLst>
          </p:cNvPr>
          <p:cNvCxnSpPr/>
          <p:nvPr/>
        </p:nvCxnSpPr>
        <p:spPr>
          <a:xfrm flipH="1">
            <a:off x="2650603" y="2210765"/>
            <a:ext cx="416688" cy="35997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48732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553197-C808-4318-ADFE-6FA1CC23E8C9}"/>
              </a:ext>
            </a:extLst>
          </p:cNvPr>
          <p:cNvPicPr>
            <a:picLocks noChangeAspect="1"/>
          </p:cNvPicPr>
          <p:nvPr/>
        </p:nvPicPr>
        <p:blipFill>
          <a:blip r:embed="rId2"/>
          <a:stretch>
            <a:fillRect/>
          </a:stretch>
        </p:blipFill>
        <p:spPr>
          <a:xfrm>
            <a:off x="960699" y="805163"/>
            <a:ext cx="9587696" cy="5393079"/>
          </a:xfrm>
          <a:prstGeom prst="rect">
            <a:avLst/>
          </a:prstGeom>
        </p:spPr>
      </p:pic>
      <p:sp>
        <p:nvSpPr>
          <p:cNvPr id="4" name="TextBox 3">
            <a:extLst>
              <a:ext uri="{FF2B5EF4-FFF2-40B4-BE49-F238E27FC236}">
                <a16:creationId xmlns:a16="http://schemas.microsoft.com/office/drawing/2014/main" id="{E01C38D8-514A-43EE-B139-63BD1E6A8973}"/>
              </a:ext>
            </a:extLst>
          </p:cNvPr>
          <p:cNvSpPr txBox="1"/>
          <p:nvPr/>
        </p:nvSpPr>
        <p:spPr>
          <a:xfrm>
            <a:off x="949124" y="219919"/>
            <a:ext cx="9850056" cy="369332"/>
          </a:xfrm>
          <a:prstGeom prst="rect">
            <a:avLst/>
          </a:prstGeom>
          <a:noFill/>
        </p:spPr>
        <p:txBody>
          <a:bodyPr wrap="square" rtlCol="0">
            <a:spAutoFit/>
          </a:bodyPr>
          <a:lstStyle/>
          <a:p>
            <a:r>
              <a:rPr lang="en-US" dirty="0"/>
              <a:t>You can do square highlighting(Zoom Area) as well by selecting its icon and then select area</a:t>
            </a:r>
          </a:p>
        </p:txBody>
      </p:sp>
      <p:cxnSp>
        <p:nvCxnSpPr>
          <p:cNvPr id="6" name="Straight Arrow Connector 5">
            <a:extLst>
              <a:ext uri="{FF2B5EF4-FFF2-40B4-BE49-F238E27FC236}">
                <a16:creationId xmlns:a16="http://schemas.microsoft.com/office/drawing/2014/main" id="{24F28010-3F3A-4FF3-BEB8-E29E9A57B26F}"/>
              </a:ext>
            </a:extLst>
          </p:cNvPr>
          <p:cNvCxnSpPr/>
          <p:nvPr/>
        </p:nvCxnSpPr>
        <p:spPr>
          <a:xfrm flipH="1">
            <a:off x="3588152" y="532435"/>
            <a:ext cx="3680749" cy="21065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3C23708-3B55-49D9-9A6F-EA8313CA004F}"/>
              </a:ext>
            </a:extLst>
          </p:cNvPr>
          <p:cNvSpPr/>
          <p:nvPr/>
        </p:nvSpPr>
        <p:spPr>
          <a:xfrm>
            <a:off x="4514127" y="2152891"/>
            <a:ext cx="4398379" cy="3148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2A68149-E947-4F55-BD8B-6007F2D29F5B}"/>
              </a:ext>
            </a:extLst>
          </p:cNvPr>
          <p:cNvCxnSpPr/>
          <p:nvPr/>
        </p:nvCxnSpPr>
        <p:spPr>
          <a:xfrm flipH="1">
            <a:off x="8333772" y="544010"/>
            <a:ext cx="914400" cy="1597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081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B94C2-62EE-4D2F-A053-C4112C7D1E9C}"/>
              </a:ext>
            </a:extLst>
          </p:cNvPr>
          <p:cNvSpPr txBox="1"/>
          <p:nvPr/>
        </p:nvSpPr>
        <p:spPr>
          <a:xfrm>
            <a:off x="831273" y="512618"/>
            <a:ext cx="10903527" cy="646331"/>
          </a:xfrm>
          <a:prstGeom prst="rect">
            <a:avLst/>
          </a:prstGeom>
          <a:noFill/>
        </p:spPr>
        <p:txBody>
          <a:bodyPr wrap="square" rtlCol="0">
            <a:spAutoFit/>
          </a:bodyPr>
          <a:lstStyle/>
          <a:p>
            <a:r>
              <a:rPr lang="en-US" dirty="0"/>
              <a:t>Note : another way to find states with negative profit is using filter , for example R.C. on Profit Map worksheet and select Duplicate </a:t>
            </a:r>
          </a:p>
        </p:txBody>
      </p:sp>
      <p:pic>
        <p:nvPicPr>
          <p:cNvPr id="4" name="Picture 3">
            <a:extLst>
              <a:ext uri="{FF2B5EF4-FFF2-40B4-BE49-F238E27FC236}">
                <a16:creationId xmlns:a16="http://schemas.microsoft.com/office/drawing/2014/main" id="{27E2CA9C-EDE8-49EF-934C-24AF5A048CEC}"/>
              </a:ext>
            </a:extLst>
          </p:cNvPr>
          <p:cNvPicPr>
            <a:picLocks noChangeAspect="1"/>
          </p:cNvPicPr>
          <p:nvPr/>
        </p:nvPicPr>
        <p:blipFill>
          <a:blip r:embed="rId2"/>
          <a:stretch>
            <a:fillRect/>
          </a:stretch>
        </p:blipFill>
        <p:spPr>
          <a:xfrm>
            <a:off x="761999" y="1363807"/>
            <a:ext cx="9767455" cy="5494193"/>
          </a:xfrm>
          <a:prstGeom prst="rect">
            <a:avLst/>
          </a:prstGeom>
        </p:spPr>
      </p:pic>
    </p:spTree>
    <p:extLst>
      <p:ext uri="{BB962C8B-B14F-4D97-AF65-F5344CB8AC3E}">
        <p14:creationId xmlns:p14="http://schemas.microsoft.com/office/powerpoint/2010/main" val="2655506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4E1B9-B53A-46B9-97C3-9EDFBA4C1969}"/>
              </a:ext>
            </a:extLst>
          </p:cNvPr>
          <p:cNvSpPr txBox="1"/>
          <p:nvPr/>
        </p:nvSpPr>
        <p:spPr>
          <a:xfrm>
            <a:off x="554182" y="540327"/>
            <a:ext cx="10363200" cy="646331"/>
          </a:xfrm>
          <a:prstGeom prst="rect">
            <a:avLst/>
          </a:prstGeom>
          <a:noFill/>
        </p:spPr>
        <p:txBody>
          <a:bodyPr wrap="square" rtlCol="0">
            <a:spAutoFit/>
          </a:bodyPr>
          <a:lstStyle/>
          <a:p>
            <a:r>
              <a:rPr lang="en-US" dirty="0"/>
              <a:t>Rename it to Negative Profit Map then drag Profit to filter and select #sum from pop up menu then Next</a:t>
            </a:r>
          </a:p>
          <a:p>
            <a:endParaRPr lang="en-US" dirty="0"/>
          </a:p>
        </p:txBody>
      </p:sp>
      <p:pic>
        <p:nvPicPr>
          <p:cNvPr id="4" name="Picture 3">
            <a:extLst>
              <a:ext uri="{FF2B5EF4-FFF2-40B4-BE49-F238E27FC236}">
                <a16:creationId xmlns:a16="http://schemas.microsoft.com/office/drawing/2014/main" id="{CE8925CB-7927-4BFA-8DAA-D9B60F2F3003}"/>
              </a:ext>
            </a:extLst>
          </p:cNvPr>
          <p:cNvPicPr>
            <a:picLocks noChangeAspect="1"/>
          </p:cNvPicPr>
          <p:nvPr/>
        </p:nvPicPr>
        <p:blipFill>
          <a:blip r:embed="rId2"/>
          <a:stretch>
            <a:fillRect/>
          </a:stretch>
        </p:blipFill>
        <p:spPr>
          <a:xfrm>
            <a:off x="886691" y="908338"/>
            <a:ext cx="10404764" cy="5852680"/>
          </a:xfrm>
          <a:prstGeom prst="rect">
            <a:avLst/>
          </a:prstGeom>
        </p:spPr>
      </p:pic>
      <p:cxnSp>
        <p:nvCxnSpPr>
          <p:cNvPr id="6" name="Straight Arrow Connector 5">
            <a:extLst>
              <a:ext uri="{FF2B5EF4-FFF2-40B4-BE49-F238E27FC236}">
                <a16:creationId xmlns:a16="http://schemas.microsoft.com/office/drawing/2014/main" id="{EB822E60-BE90-4D9A-86DF-AEAD902CF969}"/>
              </a:ext>
            </a:extLst>
          </p:cNvPr>
          <p:cNvCxnSpPr/>
          <p:nvPr/>
        </p:nvCxnSpPr>
        <p:spPr>
          <a:xfrm>
            <a:off x="3186545" y="831273"/>
            <a:ext cx="1468582" cy="5375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F7D37EE0-7D13-4B44-9465-9B8DFB0B1027}"/>
              </a:ext>
            </a:extLst>
          </p:cNvPr>
          <p:cNvCxnSpPr/>
          <p:nvPr/>
        </p:nvCxnSpPr>
        <p:spPr>
          <a:xfrm rot="5400000" flipH="1" flipV="1">
            <a:off x="1059872" y="3054928"/>
            <a:ext cx="2479964" cy="1496291"/>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C134FB4C-11B9-4163-9BBA-DBD4EA199925}"/>
              </a:ext>
            </a:extLst>
          </p:cNvPr>
          <p:cNvCxnSpPr/>
          <p:nvPr/>
        </p:nvCxnSpPr>
        <p:spPr>
          <a:xfrm flipH="1">
            <a:off x="1676400" y="775855"/>
            <a:ext cx="3255818" cy="42672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8B6C1588-6F22-40DB-B4ED-D93002333EF6}"/>
              </a:ext>
            </a:extLst>
          </p:cNvPr>
          <p:cNvCxnSpPr/>
          <p:nvPr/>
        </p:nvCxnSpPr>
        <p:spPr>
          <a:xfrm flipH="1">
            <a:off x="6192982" y="914400"/>
            <a:ext cx="1163782" cy="2092036"/>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21002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67B2A-583E-4C4A-8254-BC5F850DC336}"/>
              </a:ext>
            </a:extLst>
          </p:cNvPr>
          <p:cNvPicPr>
            <a:picLocks noChangeAspect="1"/>
          </p:cNvPicPr>
          <p:nvPr/>
        </p:nvPicPr>
        <p:blipFill>
          <a:blip r:embed="rId2"/>
          <a:stretch>
            <a:fillRect/>
          </a:stretch>
        </p:blipFill>
        <p:spPr>
          <a:xfrm>
            <a:off x="3018995" y="1218891"/>
            <a:ext cx="6154009" cy="4420217"/>
          </a:xfrm>
          <a:prstGeom prst="rect">
            <a:avLst/>
          </a:prstGeom>
        </p:spPr>
      </p:pic>
      <p:sp>
        <p:nvSpPr>
          <p:cNvPr id="4" name="TextBox 3">
            <a:extLst>
              <a:ext uri="{FF2B5EF4-FFF2-40B4-BE49-F238E27FC236}">
                <a16:creationId xmlns:a16="http://schemas.microsoft.com/office/drawing/2014/main" id="{1965DF76-C4CD-4060-8CF9-3DAB61EB77B5}"/>
              </a:ext>
            </a:extLst>
          </p:cNvPr>
          <p:cNvSpPr txBox="1"/>
          <p:nvPr/>
        </p:nvSpPr>
        <p:spPr>
          <a:xfrm>
            <a:off x="581891" y="512618"/>
            <a:ext cx="10626436" cy="369332"/>
          </a:xfrm>
          <a:prstGeom prst="rect">
            <a:avLst/>
          </a:prstGeom>
          <a:noFill/>
        </p:spPr>
        <p:txBody>
          <a:bodyPr wrap="square" rtlCol="0">
            <a:spAutoFit/>
          </a:bodyPr>
          <a:lstStyle/>
          <a:p>
            <a:r>
              <a:rPr lang="en-US" dirty="0"/>
              <a:t>Then for just showing Negative numbers select At most and type 0 then press ok</a:t>
            </a:r>
          </a:p>
        </p:txBody>
      </p:sp>
      <p:cxnSp>
        <p:nvCxnSpPr>
          <p:cNvPr id="6" name="Straight Arrow Connector 5">
            <a:extLst>
              <a:ext uri="{FF2B5EF4-FFF2-40B4-BE49-F238E27FC236}">
                <a16:creationId xmlns:a16="http://schemas.microsoft.com/office/drawing/2014/main" id="{0BFB4322-8995-40E7-84F0-F92852CD3B01}"/>
              </a:ext>
            </a:extLst>
          </p:cNvPr>
          <p:cNvCxnSpPr/>
          <p:nvPr/>
        </p:nvCxnSpPr>
        <p:spPr>
          <a:xfrm>
            <a:off x="5472545" y="789709"/>
            <a:ext cx="955964" cy="1233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EFBA587-E48D-4752-9AF9-8A7E16470B15}"/>
              </a:ext>
            </a:extLst>
          </p:cNvPr>
          <p:cNvCxnSpPr/>
          <p:nvPr/>
        </p:nvCxnSpPr>
        <p:spPr>
          <a:xfrm>
            <a:off x="6844145" y="900545"/>
            <a:ext cx="207819" cy="2258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9B0677F-690A-414F-A7B9-CED63BAB1B27}"/>
              </a:ext>
            </a:extLst>
          </p:cNvPr>
          <p:cNvCxnSpPr/>
          <p:nvPr/>
        </p:nvCxnSpPr>
        <p:spPr>
          <a:xfrm flipH="1">
            <a:off x="6345382" y="803564"/>
            <a:ext cx="1620982" cy="39069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12558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5462F-7279-4557-9C57-BB7065F600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0723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C0B22-3D70-4CCC-9EB6-F169F9113FE4}"/>
              </a:ext>
            </a:extLst>
          </p:cNvPr>
          <p:cNvSpPr txBox="1"/>
          <p:nvPr/>
        </p:nvSpPr>
        <p:spPr>
          <a:xfrm>
            <a:off x="595745" y="512618"/>
            <a:ext cx="11083637" cy="646331"/>
          </a:xfrm>
          <a:prstGeom prst="rect">
            <a:avLst/>
          </a:prstGeom>
          <a:noFill/>
        </p:spPr>
        <p:txBody>
          <a:bodyPr wrap="square" rtlCol="0">
            <a:spAutoFit/>
          </a:bodyPr>
          <a:lstStyle/>
          <a:p>
            <a:r>
              <a:rPr lang="en-US" dirty="0"/>
              <a:t>Note: You can Edit a Filter by selecting Edit filter  from drop down menu of that filter and then change that filter</a:t>
            </a:r>
          </a:p>
          <a:p>
            <a:r>
              <a:rPr lang="en-US" dirty="0"/>
              <a:t>From pop up menu or add that filter to legend by selecting show filter</a:t>
            </a:r>
          </a:p>
        </p:txBody>
      </p:sp>
      <p:pic>
        <p:nvPicPr>
          <p:cNvPr id="8" name="Picture 7">
            <a:extLst>
              <a:ext uri="{FF2B5EF4-FFF2-40B4-BE49-F238E27FC236}">
                <a16:creationId xmlns:a16="http://schemas.microsoft.com/office/drawing/2014/main" id="{D3ECFF50-696A-4DA9-A8B3-43018FED8C12}"/>
              </a:ext>
            </a:extLst>
          </p:cNvPr>
          <p:cNvPicPr>
            <a:picLocks noChangeAspect="1"/>
          </p:cNvPicPr>
          <p:nvPr/>
        </p:nvPicPr>
        <p:blipFill>
          <a:blip r:embed="rId2"/>
          <a:stretch>
            <a:fillRect/>
          </a:stretch>
        </p:blipFill>
        <p:spPr>
          <a:xfrm>
            <a:off x="8649684" y="1305936"/>
            <a:ext cx="2832781" cy="3872384"/>
          </a:xfrm>
          <a:prstGeom prst="rect">
            <a:avLst/>
          </a:prstGeom>
        </p:spPr>
      </p:pic>
      <p:pic>
        <p:nvPicPr>
          <p:cNvPr id="12" name="Picture 11">
            <a:extLst>
              <a:ext uri="{FF2B5EF4-FFF2-40B4-BE49-F238E27FC236}">
                <a16:creationId xmlns:a16="http://schemas.microsoft.com/office/drawing/2014/main" id="{E566D570-CC83-4D0D-BD01-E83CCEB593B0}"/>
              </a:ext>
            </a:extLst>
          </p:cNvPr>
          <p:cNvPicPr>
            <a:picLocks noChangeAspect="1"/>
          </p:cNvPicPr>
          <p:nvPr/>
        </p:nvPicPr>
        <p:blipFill>
          <a:blip r:embed="rId3"/>
          <a:stretch>
            <a:fillRect/>
          </a:stretch>
        </p:blipFill>
        <p:spPr>
          <a:xfrm>
            <a:off x="193206" y="1993692"/>
            <a:ext cx="8061377" cy="4534524"/>
          </a:xfrm>
          <a:prstGeom prst="rect">
            <a:avLst/>
          </a:prstGeom>
        </p:spPr>
      </p:pic>
      <p:cxnSp>
        <p:nvCxnSpPr>
          <p:cNvPr id="14" name="Straight Arrow Connector 13">
            <a:extLst>
              <a:ext uri="{FF2B5EF4-FFF2-40B4-BE49-F238E27FC236}">
                <a16:creationId xmlns:a16="http://schemas.microsoft.com/office/drawing/2014/main" id="{393EF883-2783-4829-894C-9C6F5979C394}"/>
              </a:ext>
            </a:extLst>
          </p:cNvPr>
          <p:cNvCxnSpPr>
            <a:cxnSpLocks/>
          </p:cNvCxnSpPr>
          <p:nvPr/>
        </p:nvCxnSpPr>
        <p:spPr>
          <a:xfrm>
            <a:off x="2158584" y="1064302"/>
            <a:ext cx="6805534" cy="10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985285-8EE4-4137-8A55-CA715E1BE2F9}"/>
              </a:ext>
            </a:extLst>
          </p:cNvPr>
          <p:cNvCxnSpPr>
            <a:cxnSpLocks/>
          </p:cNvCxnSpPr>
          <p:nvPr/>
        </p:nvCxnSpPr>
        <p:spPr>
          <a:xfrm flipH="1">
            <a:off x="2143593" y="796413"/>
            <a:ext cx="3829505" cy="2141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D9B1C0-C0DE-438C-893D-92D9CA060DA0}"/>
              </a:ext>
            </a:extLst>
          </p:cNvPr>
          <p:cNvCxnSpPr/>
          <p:nvPr/>
        </p:nvCxnSpPr>
        <p:spPr>
          <a:xfrm flipH="1">
            <a:off x="2324100" y="1123950"/>
            <a:ext cx="4667250" cy="2085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548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F1C3-1E1F-420C-85DC-EAC21356BB61}"/>
              </a:ext>
            </a:extLst>
          </p:cNvPr>
          <p:cNvPicPr>
            <a:picLocks noChangeAspect="1"/>
          </p:cNvPicPr>
          <p:nvPr/>
        </p:nvPicPr>
        <p:blipFill rotWithShape="1">
          <a:blip r:embed="rId2"/>
          <a:srcRect l="29258" t="1" b="-2174"/>
          <a:stretch/>
        </p:blipFill>
        <p:spPr>
          <a:xfrm>
            <a:off x="3924300" y="283963"/>
            <a:ext cx="8267699" cy="6716911"/>
          </a:xfrm>
          <a:prstGeom prst="rect">
            <a:avLst/>
          </a:prstGeom>
        </p:spPr>
      </p:pic>
      <p:sp>
        <p:nvSpPr>
          <p:cNvPr id="5" name="TextBox 4">
            <a:extLst>
              <a:ext uri="{FF2B5EF4-FFF2-40B4-BE49-F238E27FC236}">
                <a16:creationId xmlns:a16="http://schemas.microsoft.com/office/drawing/2014/main" id="{32908AD4-8BC7-433B-B22E-06643AB0F04B}"/>
              </a:ext>
            </a:extLst>
          </p:cNvPr>
          <p:cNvSpPr txBox="1"/>
          <p:nvPr/>
        </p:nvSpPr>
        <p:spPr>
          <a:xfrm>
            <a:off x="190499" y="0"/>
            <a:ext cx="12087225" cy="369332"/>
          </a:xfrm>
          <a:prstGeom prst="rect">
            <a:avLst/>
          </a:prstGeom>
          <a:noFill/>
        </p:spPr>
        <p:txBody>
          <a:bodyPr wrap="square">
            <a:spAutoFit/>
          </a:bodyPr>
          <a:lstStyle/>
          <a:p>
            <a:r>
              <a:rPr lang="en-US" dirty="0"/>
              <a:t>and then change that filter, you can even change appearance of showing filter by selecting other types from drop down menu </a:t>
            </a:r>
          </a:p>
        </p:txBody>
      </p:sp>
      <p:cxnSp>
        <p:nvCxnSpPr>
          <p:cNvPr id="7" name="Straight Arrow Connector 6">
            <a:extLst>
              <a:ext uri="{FF2B5EF4-FFF2-40B4-BE49-F238E27FC236}">
                <a16:creationId xmlns:a16="http://schemas.microsoft.com/office/drawing/2014/main" id="{803611D4-1A64-4327-9AFB-80B9FD9E45EE}"/>
              </a:ext>
            </a:extLst>
          </p:cNvPr>
          <p:cNvCxnSpPr/>
          <p:nvPr/>
        </p:nvCxnSpPr>
        <p:spPr>
          <a:xfrm>
            <a:off x="2809875" y="238125"/>
            <a:ext cx="8220075" cy="135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B91E4E-9725-43DF-8C26-ABE67AE462F1}"/>
              </a:ext>
            </a:extLst>
          </p:cNvPr>
          <p:cNvCxnSpPr/>
          <p:nvPr/>
        </p:nvCxnSpPr>
        <p:spPr>
          <a:xfrm>
            <a:off x="11734800" y="295275"/>
            <a:ext cx="323850" cy="1209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711FFF-6CE9-4847-9A9D-0963F4D42AE1}"/>
              </a:ext>
            </a:extLst>
          </p:cNvPr>
          <p:cNvPicPr>
            <a:picLocks noChangeAspect="1"/>
          </p:cNvPicPr>
          <p:nvPr/>
        </p:nvPicPr>
        <p:blipFill rotWithShape="1">
          <a:blip r:embed="rId3"/>
          <a:srcRect l="78750" t="15139" b="35000"/>
          <a:stretch/>
        </p:blipFill>
        <p:spPr>
          <a:xfrm>
            <a:off x="323850" y="2400300"/>
            <a:ext cx="2590800" cy="3419476"/>
          </a:xfrm>
          <a:prstGeom prst="rect">
            <a:avLst/>
          </a:prstGeom>
        </p:spPr>
      </p:pic>
      <p:cxnSp>
        <p:nvCxnSpPr>
          <p:cNvPr id="13" name="Straight Arrow Connector 12">
            <a:extLst>
              <a:ext uri="{FF2B5EF4-FFF2-40B4-BE49-F238E27FC236}">
                <a16:creationId xmlns:a16="http://schemas.microsoft.com/office/drawing/2014/main" id="{49850CE6-A604-407C-B023-BA5DDC0CC77B}"/>
              </a:ext>
            </a:extLst>
          </p:cNvPr>
          <p:cNvCxnSpPr/>
          <p:nvPr/>
        </p:nvCxnSpPr>
        <p:spPr>
          <a:xfrm flipH="1">
            <a:off x="2447925" y="447675"/>
            <a:ext cx="9067800" cy="3524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370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2DA76-8AC0-4DA9-9392-22A32FDB3712}"/>
              </a:ext>
            </a:extLst>
          </p:cNvPr>
          <p:cNvSpPr txBox="1"/>
          <p:nvPr/>
        </p:nvSpPr>
        <p:spPr>
          <a:xfrm>
            <a:off x="1258555" y="696243"/>
            <a:ext cx="9653955" cy="3139321"/>
          </a:xfrm>
          <a:prstGeom prst="rect">
            <a:avLst/>
          </a:prstGeom>
          <a:noFill/>
        </p:spPr>
        <p:txBody>
          <a:bodyPr wrap="square">
            <a:spAutoFit/>
          </a:bodyPr>
          <a:lstStyle/>
          <a:p>
            <a:pPr algn="l"/>
            <a:r>
              <a:rPr lang="en-US" b="1" i="0" dirty="0">
                <a:solidFill>
                  <a:srgbClr val="000000"/>
                </a:solidFill>
                <a:effectLst/>
                <a:latin typeface="Nunito Sans"/>
              </a:rPr>
              <a:t>What is the Tableau Server?</a:t>
            </a:r>
          </a:p>
          <a:p>
            <a:pPr algn="l"/>
            <a:r>
              <a:rPr lang="en-US" b="0" i="0" dirty="0">
                <a:effectLst/>
                <a:latin typeface="Nunito Sans"/>
              </a:rPr>
              <a:t>An online platform to host and hold all the tableau workbooks, data sources and related tableau data is called Tableau Server. Tableau developed the server so that all the functionalities of Tableau could be used in the server and it helps to hold the data with the available memory. </a:t>
            </a:r>
            <a:r>
              <a:rPr lang="en-US" b="0" i="0" u="none" strike="noStrike" dirty="0">
                <a:effectLst/>
                <a:latin typeface="Nunito Sans"/>
                <a:hlinkClick r:id="rId2">
                  <a:extLst>
                    <a:ext uri="{A12FA001-AC4F-418D-AE19-62706E023703}">
                      <ahyp:hlinkClr xmlns:ahyp="http://schemas.microsoft.com/office/drawing/2018/hyperlinkcolor" val="tx"/>
                    </a:ext>
                  </a:extLst>
                </a:hlinkClick>
              </a:rPr>
              <a:t>The workbooks need</a:t>
            </a:r>
            <a:r>
              <a:rPr lang="en-US" b="0" i="0" dirty="0">
                <a:effectLst/>
                <a:latin typeface="Nunito Sans"/>
              </a:rPr>
              <a:t> not be always opened and downloaded with the desktop if tableau functions are used. Access and authorizations could be given so that the files can be kept secure and protect them from hackers. </a:t>
            </a:r>
            <a:r>
              <a:rPr lang="en-US" b="0" i="0" dirty="0">
                <a:effectLst/>
                <a:highlight>
                  <a:srgbClr val="FFFF00"/>
                </a:highlight>
                <a:latin typeface="Nunito Sans"/>
              </a:rPr>
              <a:t>The server can help the employees to collaborate on the work of the project and hence it saves time.</a:t>
            </a:r>
          </a:p>
          <a:p>
            <a:pPr algn="l"/>
            <a:endParaRPr lang="en-US" dirty="0">
              <a:latin typeface="Nunito Sans"/>
            </a:endParaRPr>
          </a:p>
          <a:p>
            <a:pPr algn="l"/>
            <a:r>
              <a:rPr lang="en-US" b="0" i="0" dirty="0">
                <a:effectLst/>
                <a:latin typeface="Nunito Sans"/>
                <a:hlinkClick r:id="rId3"/>
              </a:rPr>
              <a:t>https://www.educba.com/what-is-tableau-server/</a:t>
            </a:r>
            <a:endParaRPr lang="en-US" b="0" i="0" dirty="0">
              <a:effectLst/>
              <a:latin typeface="Nunito Sans"/>
            </a:endParaRPr>
          </a:p>
          <a:p>
            <a:pPr algn="l"/>
            <a:endParaRPr lang="en-US" b="0" i="0" dirty="0">
              <a:effectLst/>
              <a:latin typeface="Nunito Sans"/>
            </a:endParaRPr>
          </a:p>
        </p:txBody>
      </p:sp>
    </p:spTree>
    <p:extLst>
      <p:ext uri="{BB962C8B-B14F-4D97-AF65-F5344CB8AC3E}">
        <p14:creationId xmlns:p14="http://schemas.microsoft.com/office/powerpoint/2010/main" val="53041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382B6-1AEF-496A-A409-BAD9989A22A2}"/>
              </a:ext>
            </a:extLst>
          </p:cNvPr>
          <p:cNvPicPr>
            <a:picLocks noChangeAspect="1"/>
          </p:cNvPicPr>
          <p:nvPr/>
        </p:nvPicPr>
        <p:blipFill>
          <a:blip r:embed="rId2"/>
          <a:stretch>
            <a:fillRect/>
          </a:stretch>
        </p:blipFill>
        <p:spPr>
          <a:xfrm>
            <a:off x="192946" y="707064"/>
            <a:ext cx="12192000" cy="5880100"/>
          </a:xfrm>
          <a:prstGeom prst="rect">
            <a:avLst/>
          </a:prstGeom>
        </p:spPr>
      </p:pic>
      <p:sp>
        <p:nvSpPr>
          <p:cNvPr id="2" name="TextBox 1">
            <a:extLst>
              <a:ext uri="{FF2B5EF4-FFF2-40B4-BE49-F238E27FC236}">
                <a16:creationId xmlns:a16="http://schemas.microsoft.com/office/drawing/2014/main" id="{B3B0087A-32BD-4EBA-A9B3-06FEB4A453DE}"/>
              </a:ext>
            </a:extLst>
          </p:cNvPr>
          <p:cNvSpPr txBox="1"/>
          <p:nvPr/>
        </p:nvSpPr>
        <p:spPr>
          <a:xfrm>
            <a:off x="167780" y="251670"/>
            <a:ext cx="10687574" cy="369332"/>
          </a:xfrm>
          <a:prstGeom prst="rect">
            <a:avLst/>
          </a:prstGeom>
          <a:noFill/>
        </p:spPr>
        <p:txBody>
          <a:bodyPr wrap="square" rtlCol="0">
            <a:spAutoFit/>
          </a:bodyPr>
          <a:lstStyle/>
          <a:p>
            <a:r>
              <a:rPr lang="en-US" dirty="0"/>
              <a:t>If you want to close format window hit x sign</a:t>
            </a:r>
          </a:p>
        </p:txBody>
      </p:sp>
      <p:cxnSp>
        <p:nvCxnSpPr>
          <p:cNvPr id="5" name="Straight Arrow Connector 4">
            <a:extLst>
              <a:ext uri="{FF2B5EF4-FFF2-40B4-BE49-F238E27FC236}">
                <a16:creationId xmlns:a16="http://schemas.microsoft.com/office/drawing/2014/main" id="{AB9756CD-2268-4FEE-A883-0F9C65670F3A}"/>
              </a:ext>
            </a:extLst>
          </p:cNvPr>
          <p:cNvCxnSpPr/>
          <p:nvPr/>
        </p:nvCxnSpPr>
        <p:spPr>
          <a:xfrm flipH="1">
            <a:off x="1820411" y="578840"/>
            <a:ext cx="2164360" cy="68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384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7ADAD4E-0895-40F9-9B8C-44D11675083E}"/>
              </a:ext>
            </a:extLst>
          </p:cNvPr>
          <p:cNvSpPr txBox="1"/>
          <p:nvPr/>
        </p:nvSpPr>
        <p:spPr>
          <a:xfrm>
            <a:off x="1871505" y="853331"/>
            <a:ext cx="8659167" cy="1477328"/>
          </a:xfrm>
          <a:prstGeom prst="rect">
            <a:avLst/>
          </a:prstGeom>
          <a:noFill/>
        </p:spPr>
        <p:txBody>
          <a:bodyPr wrap="square">
            <a:spAutoFit/>
          </a:bodyPr>
          <a:lstStyle/>
          <a:p>
            <a:pPr algn="l"/>
            <a:r>
              <a:rPr lang="en-US" b="0" i="0" dirty="0">
                <a:solidFill>
                  <a:srgbClr val="333333"/>
                </a:solidFill>
                <a:effectLst/>
                <a:latin typeface="Merriweather"/>
              </a:rPr>
              <a:t>Now you know that machines, tables, and binders are problematic products for your company. In focusing on the South, you see that these products have varying impact on profit. This might be a worthwhile conversation to have with your boss.</a:t>
            </a:r>
          </a:p>
          <a:p>
            <a:pPr algn="l"/>
            <a:r>
              <a:rPr lang="en-US" b="0" i="0" dirty="0">
                <a:solidFill>
                  <a:srgbClr val="333333"/>
                </a:solidFill>
                <a:effectLst/>
                <a:latin typeface="Merriweather"/>
              </a:rPr>
              <a:t>Next, you'll assemble the work you've done so far in a dashboard so that you can clearly present your findings.</a:t>
            </a:r>
          </a:p>
        </p:txBody>
      </p:sp>
    </p:spTree>
    <p:extLst>
      <p:ext uri="{BB962C8B-B14F-4D97-AF65-F5344CB8AC3E}">
        <p14:creationId xmlns:p14="http://schemas.microsoft.com/office/powerpoint/2010/main" val="246584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F623-397E-420A-AD2B-9AC0EC460857}"/>
              </a:ext>
            </a:extLst>
          </p:cNvPr>
          <p:cNvSpPr>
            <a:spLocks noGrp="1"/>
          </p:cNvSpPr>
          <p:nvPr>
            <p:ph type="title"/>
          </p:nvPr>
        </p:nvSpPr>
        <p:spPr/>
        <p:txBody>
          <a:bodyPr/>
          <a:lstStyle/>
          <a:p>
            <a:pPr algn="ctr"/>
            <a:r>
              <a:rPr lang="en-US" b="0" i="0" dirty="0">
                <a:solidFill>
                  <a:srgbClr val="333333"/>
                </a:solidFill>
                <a:effectLst/>
                <a:latin typeface="Benton Sans Book"/>
              </a:rPr>
              <a:t>Step 6: Build a dashboard to show your insights</a:t>
            </a:r>
            <a:br>
              <a:rPr lang="en-US" b="0" i="0" dirty="0">
                <a:solidFill>
                  <a:srgbClr val="333333"/>
                </a:solidFill>
                <a:effectLst/>
                <a:latin typeface="Benton Sans Book"/>
              </a:rPr>
            </a:br>
            <a:endParaRPr lang="en-US" dirty="0"/>
          </a:p>
        </p:txBody>
      </p:sp>
    </p:spTree>
    <p:extLst>
      <p:ext uri="{BB962C8B-B14F-4D97-AF65-F5344CB8AC3E}">
        <p14:creationId xmlns:p14="http://schemas.microsoft.com/office/powerpoint/2010/main" val="36606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25FDB8B-387A-432F-9B5C-009858603B3C}"/>
              </a:ext>
            </a:extLst>
          </p:cNvPr>
          <p:cNvSpPr txBox="1"/>
          <p:nvPr/>
        </p:nvSpPr>
        <p:spPr>
          <a:xfrm>
            <a:off x="1509764" y="626575"/>
            <a:ext cx="9362551" cy="1477328"/>
          </a:xfrm>
          <a:prstGeom prst="rect">
            <a:avLst/>
          </a:prstGeom>
          <a:noFill/>
        </p:spPr>
        <p:txBody>
          <a:bodyPr wrap="square">
            <a:spAutoFit/>
          </a:bodyPr>
          <a:lstStyle/>
          <a:p>
            <a:pPr algn="l"/>
            <a:r>
              <a:rPr lang="en-US" b="0" i="0" dirty="0">
                <a:solidFill>
                  <a:srgbClr val="333333"/>
                </a:solidFill>
                <a:effectLst/>
                <a:latin typeface="Merriweather"/>
              </a:rPr>
              <a:t>You’ve created four worksheets, and they're communicating important information that your boss needs to know. Now you need a way to say, "Hey, here’s the deal. See how we've got negative profit in Tennessee, North Carolina, and Florida? This is one of the reasons why."</a:t>
            </a:r>
          </a:p>
          <a:p>
            <a:pPr algn="l"/>
            <a:r>
              <a:rPr lang="en-US" b="0" i="0" dirty="0">
                <a:solidFill>
                  <a:srgbClr val="333333"/>
                </a:solidFill>
                <a:effectLst/>
                <a:latin typeface="Merriweather"/>
              </a:rPr>
              <a:t>Tableau has an app for that, or at least a sheet: It's called a dashboard. </a:t>
            </a:r>
            <a:r>
              <a:rPr lang="en-US" b="0" i="0" dirty="0">
                <a:solidFill>
                  <a:srgbClr val="333333"/>
                </a:solidFill>
                <a:effectLst/>
                <a:highlight>
                  <a:srgbClr val="FFFF00"/>
                </a:highlight>
                <a:latin typeface="Merriweather"/>
              </a:rPr>
              <a:t>You can use dashboards to display multiple worksheets at once, and—if you want—make them interact with one another.</a:t>
            </a:r>
          </a:p>
        </p:txBody>
      </p:sp>
    </p:spTree>
    <p:extLst>
      <p:ext uri="{BB962C8B-B14F-4D97-AF65-F5344CB8AC3E}">
        <p14:creationId xmlns:p14="http://schemas.microsoft.com/office/powerpoint/2010/main" val="341952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31582</TotalTime>
  <Words>3074</Words>
  <Application>Microsoft Office PowerPoint</Application>
  <PresentationFormat>Widescreen</PresentationFormat>
  <Paragraphs>233</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Benton Sans Book</vt:lpstr>
      <vt:lpstr>Calibri</vt:lpstr>
      <vt:lpstr>Calibri Light</vt:lpstr>
      <vt:lpstr>Merriweather</vt:lpstr>
      <vt:lpstr>Nunito Sans</vt:lpstr>
      <vt:lpstr>sf pro text</vt:lpstr>
      <vt:lpstr>Wingdings</vt:lpstr>
      <vt:lpstr>Office Theme</vt:lpstr>
      <vt:lpstr>Business Intelligence Using Tableau/Power BI – Day 3</vt:lpstr>
      <vt:lpstr>PowerPoint Presentation</vt:lpstr>
      <vt:lpstr>Format</vt:lpstr>
      <vt:lpstr>PowerPoint Presentation</vt:lpstr>
      <vt:lpstr>PowerPoint Presentation</vt:lpstr>
      <vt:lpstr>PowerPoint Presentation</vt:lpstr>
      <vt:lpstr>PowerPoint Presentation</vt:lpstr>
      <vt:lpstr>Step 6: Build a dashboard to show your insights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an interactive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hamid rajaee</dc:creator>
  <cp:lastModifiedBy>Ahmad Mousa</cp:lastModifiedBy>
  <cp:revision>316</cp:revision>
  <dcterms:created xsi:type="dcterms:W3CDTF">2021-02-10T20:23:47Z</dcterms:created>
  <dcterms:modified xsi:type="dcterms:W3CDTF">2024-12-18T00:00:00Z</dcterms:modified>
</cp:coreProperties>
</file>